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comments/modernComment_104_0.xml" ContentType="application/vnd.ms-powerpoint.comment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comments/modernComment_10E_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omments/modernComment_103_0.xml" ContentType="application/vnd.ms-powerpoint.comments+xml"/>
  <Override PartName="/ppt/comments/modernComment_108_0.xml" ContentType="application/vnd.ms-powerpoint.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comments/modernComment_10C_0.xml" ContentType="application/vnd.ms-powerpoint.comment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comments/modernComment_10A_0.xml" ContentType="application/vnd.ms-powerpoint.comments+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6"/>
  </p:notesMasterIdLst>
  <p:sldIdLst>
    <p:sldId id="280" r:id="rId2"/>
    <p:sldId id="257" r:id="rId3"/>
    <p:sldId id="284" r:id="rId4"/>
    <p:sldId id="286" r:id="rId5"/>
    <p:sldId id="285" r:id="rId6"/>
    <p:sldId id="259" r:id="rId7"/>
    <p:sldId id="260" r:id="rId8"/>
    <p:sldId id="262" r:id="rId9"/>
    <p:sldId id="263" r:id="rId10"/>
    <p:sldId id="266" r:id="rId11"/>
    <p:sldId id="281" r:id="rId12"/>
    <p:sldId id="264" r:id="rId13"/>
    <p:sldId id="267" r:id="rId14"/>
    <p:sldId id="268" r:id="rId15"/>
    <p:sldId id="270" r:id="rId16"/>
    <p:sldId id="271" r:id="rId17"/>
    <p:sldId id="272" r:id="rId18"/>
    <p:sldId id="273" r:id="rId19"/>
    <p:sldId id="282" r:id="rId20"/>
    <p:sldId id="283" r:id="rId21"/>
    <p:sldId id="274" r:id="rId22"/>
    <p:sldId id="275" r:id="rId23"/>
    <p:sldId id="276" r:id="rId24"/>
    <p:sldId id="277" r:id="rId25"/>
  </p:sldIdLst>
  <p:sldSz cx="9144000" cy="5143500" type="screen16x9"/>
  <p:notesSz cx="7315200" cy="9601200"/>
  <p:embeddedFontLst>
    <p:embeddedFont>
      <p:font typeface="Roboto" charset="0"/>
      <p:regular r:id="rId27"/>
      <p:bold r:id="rId28"/>
      <p:italic r:id="rId29"/>
      <p:boldItalic r:id="rId30"/>
    </p:embeddedFont>
    <p:embeddedFont>
      <p:font typeface="Roboto Black" charset="0"/>
      <p:bold r:id="rId31"/>
      <p:boldItalic r:id="rId32"/>
    </p:embeddedFont>
    <p:embeddedFont>
      <p:font typeface="Roboto Medium" charset="0"/>
      <p:regular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747775"/>
          </p15:clr>
        </p15:guide>
        <p15:guide id="2" pos="2880">
          <p15:clr>
            <a:srgbClr val="747775"/>
          </p15:clr>
        </p15:guide>
        <p15:guide id="3" orient="horz" pos="593">
          <p15:clr>
            <a:srgbClr val="747775"/>
          </p15:clr>
        </p15:guide>
        <p15:guide id="4" orient="horz" pos="497">
          <p15:clr>
            <a:srgbClr val="747775"/>
          </p15:clr>
        </p15:guide>
      </p15:sldGuideLst>
    </p:ext>
    <p:ext uri="{2D200454-40CA-4A62-9FC3-DE9A4176ACB9}">
      <p15:notesGuideLst xmlns:p15="http://schemas.microsoft.com/office/powerpoint/2012/main" xmlns="">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C5572F-653F-9D3A-29EA-38BEC6363F21}" name="Dawn Maree" initials="DM" userId="27cbeeb505a140f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t Cost Metals" initials="" lastIdx="2" clrIdx="0"/>
  <p:cmAuthor id="1" name="Dawn Maree" initials="DM" lastIdx="1" clrIdx="1">
    <p:extLst>
      <p:ext uri="{19B8F6BF-5375-455C-9EA6-DF929625EA0E}">
        <p15:presenceInfo xmlns:p15="http://schemas.microsoft.com/office/powerpoint/2012/main" xmlns="" userId="27cbeeb505a140f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83F04"/>
    <a:srgbClr val="FF9900"/>
    <a:srgbClr val="A50021"/>
    <a:srgbClr val="CC3300"/>
    <a:srgbClr val="FFCC00"/>
    <a:srgbClr val="E8C05A"/>
    <a:srgbClr val="7B2510"/>
    <a:srgbClr val="FF3300"/>
    <a:srgbClr val="CC6600"/>
    <a:srgbClr val="7B241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FD8F8C-69A8-40DE-A3FB-9BA933CCA45C}" v="292" dt="2024-11-24T16:49:01.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415" autoAdjust="0"/>
  </p:normalViewPr>
  <p:slideViewPr>
    <p:cSldViewPr snapToGrid="0">
      <p:cViewPr varScale="1">
        <p:scale>
          <a:sx n="99" d="100"/>
          <a:sy n="99" d="100"/>
        </p:scale>
        <p:origin x="-972" y="-96"/>
      </p:cViewPr>
      <p:guideLst>
        <p:guide orient="horz" pos="1620"/>
        <p:guide orient="horz" pos="593"/>
        <p:guide orient="horz" pos="497"/>
        <p:guide pos="2880"/>
      </p:guideLst>
    </p:cSldViewPr>
  </p:slideViewPr>
  <p:notesTextViewPr>
    <p:cViewPr>
      <p:scale>
        <a:sx n="1" d="1"/>
        <a:sy n="1" d="1"/>
      </p:scale>
      <p:origin x="0" y="0"/>
    </p:cViewPr>
  </p:notesTextViewPr>
  <p:sorterViewPr>
    <p:cViewPr>
      <p:scale>
        <a:sx n="43" d="100"/>
        <a:sy n="43" d="100"/>
      </p:scale>
      <p:origin x="0" y="0"/>
    </p:cViewPr>
  </p:sorterViewPr>
  <p:notesViewPr>
    <p:cSldViewPr snapToGrid="0" showGuides="1">
      <p:cViewPr>
        <p:scale>
          <a:sx n="187" d="100"/>
          <a:sy n="187" d="100"/>
        </p:scale>
        <p:origin x="66" y="-583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commentAuthors" Target="commentAuthors.xml"/></Relationships>
</file>

<file path=ppt/comments/modernComment_103_0.xml><?xml version="1.0" encoding="utf-8"?>
<p188:cmLst xmlns:a="http://schemas.openxmlformats.org/drawingml/2006/main" xmlns:r="http://schemas.openxmlformats.org/officeDocument/2006/relationships" xmlns:p188="http://schemas.microsoft.com/office/powerpoint/2018/8/main">
  <p188:cm id="{FB828BBC-B1D8-4C7C-9374-789FD6067711}" authorId="{33C5572F-653F-9D3A-29EA-38BEC6363F21}" created="2024-11-25T21:27:22.097">
    <pc:sldMkLst xmlns:pc="http://schemas.microsoft.com/office/powerpoint/2013/main/command">
      <pc:docMk/>
      <pc:sldMk cId="0" sldId="259"/>
    </pc:sldMkLst>
    <p188:txBody>
      <a:bodyPr/>
      <a:lstStyle/>
      <a:p>
        <a:r>
          <a:rPr lang="en-US"/>
          <a:t>Antione recommends BOLD Coin and Bar types </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5048DE0E-D22C-432A-A6F8-C4D1A39E6E6B}" authorId="{33C5572F-653F-9D3A-29EA-38BEC6363F21}" created="2024-11-25T21:28:00.246">
    <pc:sldMkLst xmlns:pc="http://schemas.microsoft.com/office/powerpoint/2013/main/command">
      <pc:docMk/>
      <pc:sldMk cId="0" sldId="260"/>
    </pc:sldMkLst>
    <p188:txBody>
      <a:bodyPr/>
      <a:lstStyle/>
      <a:p>
        <a:r>
          <a:rPr lang="en-US"/>
          <a:t>Antione recommends Save 10%=14% is bolded</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246D3A3A-B3E6-4BC2-8CDE-57C486C325E2}" authorId="{33C5572F-653F-9D3A-29EA-38BEC6363F21}" created="2024-11-25T21:30:16.311">
    <pc:sldMkLst xmlns:pc="http://schemas.microsoft.com/office/powerpoint/2013/main/command">
      <pc:docMk/>
      <pc:sldMk cId="0" sldId="264"/>
    </pc:sldMkLst>
    <p188:txBody>
      <a:bodyPr/>
      <a:lstStyle/>
      <a:p>
        <a:r>
          <a:rPr lang="en-US"/>
          <a:t>Antione recommends add “or other graded coins” to 1st bullet point</a:t>
        </a:r>
      </a:p>
    </p188:txBody>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69996CA0-E600-41D4-B52A-D7141FD1707B}" authorId="{33C5572F-653F-9D3A-29EA-38BEC6363F21}" created="2024-11-25T21:30:46.267">
    <pc:sldMkLst xmlns:pc="http://schemas.microsoft.com/office/powerpoint/2013/main/command">
      <pc:docMk/>
      <pc:sldMk cId="0" sldId="266"/>
    </pc:sldMkLst>
    <p188:txBody>
      <a:bodyPr/>
      <a:lstStyle/>
      <a:p>
        <a:r>
          <a:rPr lang="en-US"/>
          <a:t>Antione recommended Bold &amp; make green the $ and points</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826E21C7-5BDD-4E9A-A993-291EA4B6623F}" authorId="{33C5572F-653F-9D3A-29EA-38BEC6363F21}" created="2024-11-25T21:31:24.783">
    <pc:sldMkLst xmlns:pc="http://schemas.microsoft.com/office/powerpoint/2013/main/command">
      <pc:docMk/>
      <pc:sldMk cId="0" sldId="268"/>
    </pc:sldMkLst>
    <p188:txBody>
      <a:bodyPr/>
      <a:lstStyle/>
      <a:p>
        <a:r>
          <a:rPr lang="en-US"/>
          <a:t>Antione recommended $500 and 10% bolded and green</a:t>
        </a:r>
      </a:p>
    </p188:txBody>
  </p188:cm>
</p188:cmLst>
</file>

<file path=ppt/comments/modernComment_10E_0.xml><?xml version="1.0" encoding="utf-8"?>
<p188:cmLst xmlns:a="http://schemas.openxmlformats.org/drawingml/2006/main" xmlns:r="http://schemas.openxmlformats.org/officeDocument/2006/relationships" xmlns:p188="http://schemas.microsoft.com/office/powerpoint/2018/8/main">
  <p188:cm id="{05D7EE2F-A3A7-463C-906A-EF8FBB6034AB}" authorId="{33C5572F-653F-9D3A-29EA-38BEC6363F21}" created="2024-11-25T21:32:50.816">
    <ac:deMkLst xmlns:ac="http://schemas.microsoft.com/office/drawing/2013/main/command">
      <pc:docMk xmlns:pc="http://schemas.microsoft.com/office/powerpoint/2013/main/command"/>
      <pc:sldMk xmlns:pc="http://schemas.microsoft.com/office/powerpoint/2013/main/command" cId="0" sldId="270"/>
      <ac:spMk id="186" creationId="{00000000-0000-0000-0000-000000000000}"/>
    </ac:deMkLst>
    <p188:txBody>
      <a:bodyPr/>
      <a:lstStyle/>
      <a:p>
        <a:r>
          <a:rPr lang="en-US"/>
          <a:t>Antione recommended EARN be bold and capitalized and $300 be bolded and green on first bullet point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a:extLst>
            <a:ext uri="{FF2B5EF4-FFF2-40B4-BE49-F238E27FC236}">
              <a16:creationId xmlns:a16="http://schemas.microsoft.com/office/drawing/2014/main" xmlns="" id="{85E1DA52-2C8C-213E-7A21-3B55E9716F26}"/>
            </a:ext>
          </a:extLst>
        </p:cNvPr>
        <p:cNvGrpSpPr/>
        <p:nvPr/>
      </p:nvGrpSpPr>
      <p:grpSpPr>
        <a:xfrm>
          <a:off x="0" y="0"/>
          <a:ext cx="0" cy="0"/>
          <a:chOff x="0" y="0"/>
          <a:chExt cx="0" cy="0"/>
        </a:xfrm>
      </p:grpSpPr>
      <p:sp>
        <p:nvSpPr>
          <p:cNvPr id="52" name="Google Shape;52;g317e09cf5ca_3_9:notes">
            <a:extLst>
              <a:ext uri="{FF2B5EF4-FFF2-40B4-BE49-F238E27FC236}">
                <a16:creationId xmlns:a16="http://schemas.microsoft.com/office/drawing/2014/main" xmlns="" id="{7CD608BE-29B4-FA16-2FB7-E081195A59AC}"/>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317e09cf5ca_3_9:notes">
            <a:extLst>
              <a:ext uri="{FF2B5EF4-FFF2-40B4-BE49-F238E27FC236}">
                <a16:creationId xmlns:a16="http://schemas.microsoft.com/office/drawing/2014/main" xmlns="" id="{FB7486FC-DCF7-18B6-FD5A-B049E23B9C68}"/>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smtClean="0"/>
              <a:t>Welcome</a:t>
            </a:r>
            <a:endParaRPr lang="en-US" dirty="0"/>
          </a:p>
          <a:p>
            <a:pPr marL="0" indent="0">
              <a:buNone/>
            </a:pPr>
            <a:endParaRPr dirty="0"/>
          </a:p>
        </p:txBody>
      </p:sp>
    </p:spTree>
    <p:extLst>
      <p:ext uri="{BB962C8B-B14F-4D97-AF65-F5344CB8AC3E}">
        <p14:creationId xmlns:p14="http://schemas.microsoft.com/office/powerpoint/2010/main" xmlns="" val="376154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17e09cf5ca_3_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17e09cf5ca_3_15: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xmlns="" val="97403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17e09cf5ca_2_1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17e09cf5ca_2_16: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smtClean="0"/>
              <a:t>Plenty of options to choose from.</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17e09cf5ca_3_2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17e09cf5ca_3_22: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457200" indent="-298450"/>
            <a:r>
              <a:rPr lang="en-US" sz="1400" dirty="0"/>
              <a:t>Let’s dive into Product Points and Opportunities with At Cost Metals.</a:t>
            </a:r>
          </a:p>
          <a:p>
            <a:pPr marL="457200" indent="-298450"/>
            <a:r>
              <a:rPr lang="en-US" sz="1400" dirty="0"/>
              <a:t>First up, the Get-A-Head Monthly Coin. Depending on the coin you select, these could carry 15 to 35 binary points. These points accumulate toward your overall total, keeping you active in the system and pushing you closer to earning commissions.</a:t>
            </a:r>
          </a:p>
          <a:p>
            <a:pPr marL="457200" indent="-298450"/>
            <a:r>
              <a:rPr lang="en-US" sz="1400" dirty="0"/>
              <a:t>Next, we have Specialty Bullion. This includes unique coins and bars from around the world and carries anywhere from 1 to 50 binary points. Specialty bullion provides not only points but also the opportunity for direct commissions when your enrolled members purchase these items.</a:t>
            </a:r>
          </a:p>
          <a:p>
            <a:pPr marL="457200" indent="-298450"/>
            <a:r>
              <a:rPr lang="en-US" sz="1400" dirty="0"/>
              <a:t>Here’s the exciting part: we’ve seen situations where a single purchase of specialty bullion has generated over 4,000 binary points! This happens because our members are choosing real money—precious metals—over inflated, fake money. The higher-value items, like specialty bullion, can really make a difference in how your points accumulate and how you grow your business.</a:t>
            </a:r>
          </a:p>
          <a:p>
            <a:pPr marL="457200" indent="-298450"/>
            <a:r>
              <a:rPr lang="en-US" sz="1400" dirty="0"/>
              <a:t>By sharing your experience and helping others purchase precious metals, you can earn direct commissions when they purchase specialty bullion. Every coin or piece of specialty bullion you buy counts toward building your wealth and your future, while you get rewarded for guiding them to the right choice.</a:t>
            </a:r>
          </a:p>
          <a:p>
            <a:pPr marL="158750" indent="0">
              <a:buNone/>
            </a:pPr>
            <a:endParaRPr lang="en-US" sz="3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17e09cf5ca_3_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17e09cf5ca_3_2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000" dirty="0"/>
              <a:t>Now, let’s break down how the </a:t>
            </a:r>
            <a:r>
              <a:rPr lang="en-US" sz="1000" b="1" dirty="0"/>
              <a:t>Binary Team Cycles</a:t>
            </a:r>
            <a:r>
              <a:rPr lang="en-US" sz="1000" dirty="0"/>
              <a:t> work and how they can pay off big for you.</a:t>
            </a:r>
          </a:p>
          <a:p>
            <a:r>
              <a:rPr lang="en-US" sz="1000" dirty="0"/>
              <a:t>The </a:t>
            </a:r>
            <a:r>
              <a:rPr lang="en-US" sz="1000" b="1" dirty="0"/>
              <a:t>Binary Structure</a:t>
            </a:r>
            <a:r>
              <a:rPr lang="en-US" sz="1000" dirty="0"/>
              <a:t> is based on the accumulation of points, which come from membership sales, specialty coin purchases, and our </a:t>
            </a:r>
            <a:r>
              <a:rPr lang="en-US" sz="1000" b="1" dirty="0"/>
              <a:t>Get-A-Head Coin of the Month</a:t>
            </a:r>
            <a:r>
              <a:rPr lang="en-US" sz="1000" dirty="0"/>
              <a:t> program. Here’s the key: </a:t>
            </a:r>
            <a:r>
              <a:rPr lang="en-US" sz="1000" b="1" dirty="0"/>
              <a:t>500 points on the left team</a:t>
            </a:r>
            <a:r>
              <a:rPr lang="en-US" sz="1000" dirty="0"/>
              <a:t> and </a:t>
            </a:r>
            <a:r>
              <a:rPr lang="en-US" sz="1000" b="1" dirty="0"/>
              <a:t>500 points on the right team</a:t>
            </a:r>
            <a:r>
              <a:rPr lang="en-US" sz="1000" dirty="0"/>
              <a:t> equals a </a:t>
            </a:r>
            <a:r>
              <a:rPr lang="en-US" sz="1000" b="1" dirty="0"/>
              <a:t>$500 cycle bonus</a:t>
            </a:r>
            <a:r>
              <a:rPr lang="en-US" sz="1000" dirty="0"/>
              <a:t>. Every time you hit that 500/500 threshold, you earn that bonus. It’s that simple.</a:t>
            </a:r>
          </a:p>
          <a:p>
            <a:r>
              <a:rPr lang="en-US" sz="1000" dirty="0"/>
              <a:t>And here’s the best part: all of this is tracked in </a:t>
            </a:r>
            <a:r>
              <a:rPr lang="en-US" sz="1000" b="1" dirty="0"/>
              <a:t>real time</a:t>
            </a:r>
            <a:r>
              <a:rPr lang="en-US" sz="1000" dirty="0"/>
              <a:t> on the website you’re given for free. You can log into your </a:t>
            </a:r>
            <a:r>
              <a:rPr lang="en-US" sz="1000" b="1" dirty="0"/>
              <a:t>back office</a:t>
            </a:r>
            <a:r>
              <a:rPr lang="en-US" sz="1000" dirty="0"/>
              <a:t> anytime to check your progress, see your accumulated points, and watch as you earn.</a:t>
            </a:r>
          </a:p>
          <a:p>
            <a:r>
              <a:rPr lang="en-US" sz="1000" dirty="0"/>
              <a:t>Now, there’s also a </a:t>
            </a:r>
            <a:r>
              <a:rPr lang="en-US" sz="1000" b="1" dirty="0"/>
              <a:t>Matching Bonus</a:t>
            </a:r>
            <a:r>
              <a:rPr lang="en-US" sz="1000" dirty="0"/>
              <a:t> built into the structure. You earn a </a:t>
            </a:r>
            <a:r>
              <a:rPr lang="en-US" sz="1000" b="1" dirty="0"/>
              <a:t>10% match</a:t>
            </a:r>
            <a:r>
              <a:rPr lang="en-US" sz="1000" dirty="0"/>
              <a:t> on the </a:t>
            </a:r>
            <a:r>
              <a:rPr lang="en-US" sz="1000" b="1" dirty="0"/>
              <a:t>cycle bonuses</a:t>
            </a:r>
            <a:r>
              <a:rPr lang="en-US" sz="1000" dirty="0"/>
              <a:t> of the people you personally refer. This is available to you once you reach the </a:t>
            </a:r>
            <a:r>
              <a:rPr lang="en-US" sz="1000" b="1" dirty="0"/>
              <a:t>Silver</a:t>
            </a:r>
            <a:r>
              <a:rPr lang="en-US" sz="1000" dirty="0"/>
              <a:t> </a:t>
            </a:r>
            <a:r>
              <a:rPr lang="en-US" sz="1000" b="1" dirty="0"/>
              <a:t>Affiliate </a:t>
            </a:r>
            <a:r>
              <a:rPr lang="en-US" sz="1000" dirty="0"/>
              <a:t>or </a:t>
            </a:r>
            <a:r>
              <a:rPr lang="en-US" sz="1000" b="1" dirty="0"/>
              <a:t>Gold Affiliate</a:t>
            </a:r>
            <a:r>
              <a:rPr lang="en-US" sz="1000" dirty="0"/>
              <a:t> ranks. Here’s an example: if someone you’ve enrolled hits a $500 cycle, you earn </a:t>
            </a:r>
            <a:r>
              <a:rPr lang="en-US" sz="1000" b="1" dirty="0"/>
              <a:t>10%</a:t>
            </a:r>
            <a:r>
              <a:rPr lang="en-US" sz="1000" dirty="0"/>
              <a:t> of that, which is </a:t>
            </a:r>
            <a:r>
              <a:rPr lang="en-US" sz="1000" b="1" dirty="0"/>
              <a:t>$50</a:t>
            </a:r>
            <a:r>
              <a:rPr lang="en-US" sz="1000" dirty="0"/>
              <a:t>. Imagine getting multiple $50 payouts as your personal referral’s cycle!</a:t>
            </a:r>
          </a:p>
          <a:p>
            <a:r>
              <a:rPr lang="en-US" sz="1000" dirty="0"/>
              <a:t>But here’s the interesting part: the beauty of this system is that it provides a </a:t>
            </a:r>
            <a:r>
              <a:rPr lang="en-US" sz="1000" b="1" dirty="0"/>
              <a:t>level playing field</a:t>
            </a:r>
            <a:r>
              <a:rPr lang="en-US" sz="1000" dirty="0"/>
              <a:t>. Even if you’re just starting, someone below you can out-earn you if they’re making sales and accumulating points faster. The key is that, as a </a:t>
            </a:r>
            <a:r>
              <a:rPr lang="en-US" sz="1000" b="1" dirty="0"/>
              <a:t>Silver</a:t>
            </a:r>
            <a:r>
              <a:rPr lang="en-US" sz="1000" dirty="0"/>
              <a:t> or </a:t>
            </a:r>
            <a:r>
              <a:rPr lang="en-US" sz="1000" b="1" dirty="0"/>
              <a:t>Gold</a:t>
            </a:r>
            <a:r>
              <a:rPr lang="en-US" sz="1000" dirty="0"/>
              <a:t> affiliate, you’ll be positioned to earn that 10% </a:t>
            </a:r>
            <a:r>
              <a:rPr lang="en-US" sz="1000" b="1" dirty="0"/>
              <a:t>matching bonus</a:t>
            </a:r>
            <a:r>
              <a:rPr lang="en-US" sz="1000" dirty="0"/>
              <a:t> on the cycles of your personal referrals.</a:t>
            </a:r>
          </a:p>
          <a:p>
            <a:r>
              <a:rPr lang="en-US" sz="1000" dirty="0"/>
              <a:t>So, there might come a time when you see </a:t>
            </a:r>
            <a:r>
              <a:rPr lang="en-US" sz="1000" b="1" dirty="0"/>
              <a:t>$50</a:t>
            </a:r>
            <a:r>
              <a:rPr lang="en-US" sz="1000" dirty="0"/>
              <a:t> commissions coming in from your personally sponsored who are earning their $500 cycle bonuses, even though you haven’t reached your own $500 cycle that week. This structure lets </a:t>
            </a:r>
            <a:r>
              <a:rPr lang="en-US" sz="1000" b="1" dirty="0"/>
              <a:t>everyone have the same opportunity</a:t>
            </a:r>
            <a:r>
              <a:rPr lang="en-US" sz="1000" dirty="0"/>
              <a:t>—it’s about working together and helping each other succeed.</a:t>
            </a:r>
          </a:p>
          <a:p>
            <a:r>
              <a:rPr lang="en-US" sz="1000" dirty="0"/>
              <a:t>This </a:t>
            </a:r>
            <a:r>
              <a:rPr lang="en-US" sz="1000" b="1" dirty="0"/>
              <a:t>compensation plan</a:t>
            </a:r>
            <a:r>
              <a:rPr lang="en-US" sz="1000" dirty="0"/>
              <a:t> isn’t just fair—it’s a true </a:t>
            </a:r>
            <a:r>
              <a:rPr lang="en-US" sz="1000" b="1" dirty="0"/>
              <a:t>opportunity</a:t>
            </a:r>
            <a:r>
              <a:rPr lang="en-US" sz="1000" dirty="0"/>
              <a:t> for anyone to rise, earn, and create success, no matter where they start. And it’s really powerful to know you can get rewarded by helping others achieve their goals and cycle too.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17e09cf5ca_3_4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17e09cf5ca_3_4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200" dirty="0"/>
              <a:t>We have an exciting Fast Start Incentive designed to help you hit the ground running. If you’re new to the program, here’s how it works: you need to accumulate </a:t>
            </a:r>
            <a:r>
              <a:rPr lang="en-US" sz="1200" b="1" dirty="0"/>
              <a:t>300 points</a:t>
            </a:r>
            <a:r>
              <a:rPr lang="en-US" sz="1200" dirty="0"/>
              <a:t> on your left side and </a:t>
            </a:r>
            <a:r>
              <a:rPr lang="en-US" sz="1200" b="1" dirty="0"/>
              <a:t>300 points</a:t>
            </a:r>
            <a:r>
              <a:rPr lang="en-US" sz="1200" dirty="0"/>
              <a:t> on your right side. Once you do that, you’ll earn your </a:t>
            </a:r>
            <a:r>
              <a:rPr lang="en-US" sz="1200" b="1" dirty="0"/>
              <a:t>first cycle bonus of $300</a:t>
            </a:r>
            <a:r>
              <a:rPr lang="en-US" sz="1200" dirty="0"/>
              <a:t>.</a:t>
            </a:r>
          </a:p>
          <a:p>
            <a:r>
              <a:rPr lang="en-US" sz="1200" dirty="0"/>
              <a:t>This special offer is available within the first </a:t>
            </a:r>
            <a:r>
              <a:rPr lang="en-US" sz="1200" b="1" dirty="0"/>
              <a:t>14 days</a:t>
            </a:r>
            <a:r>
              <a:rPr lang="en-US" sz="1200" dirty="0"/>
              <a:t> of your enrollment, giving you a great opportunity to jump-start your earnings. Instead of the usual 500/500 requirement, the threshold is reduced to 300/300 during this time, making it easier for you to start earning right away. Hit this target within your first two weeks, and you’ll receive $300 as your first cycle bonus—setting you up for success right from the start!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17e09cf5ca_3_4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17e09cf5ca_3_4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17e09cf5ca_3_5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17e09cf5ca_3_54: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17e09cf5ca_3_6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17e09cf5ca_3_6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17e09cf5ca_3_6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17e09cf5ca_3_6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6a8202350b2e6ad_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6a8202350b2e6ad_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457200" lvl="0" indent="-431800" algn="l" rtl="0">
              <a:lnSpc>
                <a:spcPct val="100000"/>
              </a:lnSpc>
              <a:spcBef>
                <a:spcPts val="0"/>
              </a:spcBef>
              <a:spcAft>
                <a:spcPts val="0"/>
              </a:spcAft>
              <a:buClr>
                <a:srgbClr val="000000"/>
              </a:buClr>
              <a:buSzPts val="3200"/>
              <a:buFont typeface="Roboto"/>
              <a:buAutoNum type="arabicPeriod"/>
            </a:pPr>
            <a:r>
              <a:rPr lang="en-US" sz="1100" b="1" dirty="0" smtClean="0">
                <a:solidFill>
                  <a:srgbClr val="000000"/>
                </a:solidFill>
                <a:latin typeface="Roboto"/>
                <a:ea typeface="Roboto"/>
                <a:cs typeface="Roboto"/>
                <a:sym typeface="Roboto"/>
              </a:rPr>
              <a:t>Why Metals?</a:t>
            </a:r>
          </a:p>
          <a:p>
            <a:pPr lvl="0" indent="-431800">
              <a:lnSpc>
                <a:spcPct val="100000"/>
              </a:lnSpc>
              <a:buClr>
                <a:srgbClr val="000000"/>
              </a:buClr>
              <a:buSzPts val="3200"/>
              <a:buFont typeface="Roboto"/>
              <a:buAutoNum type="arabicPeriod"/>
            </a:pPr>
            <a:r>
              <a:rPr lang="en-US" sz="1100" b="1" dirty="0" smtClean="0">
                <a:solidFill>
                  <a:srgbClr val="000000"/>
                </a:solidFill>
                <a:latin typeface="Roboto"/>
                <a:ea typeface="Roboto"/>
                <a:cs typeface="Roboto"/>
                <a:sym typeface="Roboto"/>
              </a:rPr>
              <a:t>Why ACM specifically?</a:t>
            </a:r>
          </a:p>
          <a:p>
            <a:pPr lvl="0" indent="-431800">
              <a:lnSpc>
                <a:spcPct val="100000"/>
              </a:lnSpc>
              <a:buClr>
                <a:srgbClr val="000000"/>
              </a:buClr>
              <a:buSzPts val="3200"/>
              <a:buFont typeface="Roboto"/>
              <a:buAutoNum type="arabicPeriod"/>
            </a:pPr>
            <a:r>
              <a:rPr lang="en-US" sz="1100" b="1" dirty="0" smtClean="0">
                <a:solidFill>
                  <a:srgbClr val="000000"/>
                </a:solidFill>
                <a:latin typeface="Roboto"/>
                <a:ea typeface="Roboto"/>
                <a:cs typeface="Roboto"/>
                <a:sym typeface="Roboto"/>
              </a:rPr>
              <a:t>Why choose to be an Affiliate?</a:t>
            </a:r>
          </a:p>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dirty="0" smtClean="0"/>
              <a:t>Visual</a:t>
            </a:r>
            <a:r>
              <a:rPr lang="en-US" sz="1200" baseline="0" dirty="0" smtClean="0"/>
              <a:t> recap to make it make sense.</a:t>
            </a:r>
            <a:endParaRPr lang="en-US" sz="1200" dirty="0"/>
          </a:p>
        </p:txBody>
      </p:sp>
    </p:spTree>
    <p:extLst>
      <p:ext uri="{BB962C8B-B14F-4D97-AF65-F5344CB8AC3E}">
        <p14:creationId xmlns:p14="http://schemas.microsoft.com/office/powerpoint/2010/main" xmlns="" val="9740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17e09cf5ca_3_7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17e09cf5ca_3_75: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17e09cf5ca_3_8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17e09cf5ca_3_84: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200" dirty="0" smtClean="0"/>
              <a:t>It’s an </a:t>
            </a:r>
            <a:r>
              <a:rPr lang="en-US" sz="1200" dirty="0"/>
              <a:t>important disclaimer. </a:t>
            </a:r>
            <a:r>
              <a:rPr lang="en-US" sz="1200" dirty="0" smtClean="0"/>
              <a:t>Don’t skip this.</a:t>
            </a:r>
            <a:endParaRPr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17e09cf5ca_3_9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17e09cf5ca_3_90: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17e09cf5ca_3_9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17e09cf5ca_3_96: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r>
              <a:rPr lang="en-US" sz="1200" dirty="0" smtClean="0"/>
              <a:t>Thank you, thank you Thank you.</a:t>
            </a:r>
            <a:endParaRPr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6a8202350b2e6ad_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6a8202350b2e6ad_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6a8202350b2e6ad_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6a8202350b2e6ad_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a:buNone/>
            </a:pP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6a8202350b2e6ad_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6a8202350b2e6ad_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smtClean="0"/>
              <a:t>Align yourself with </a:t>
            </a:r>
            <a:r>
              <a:rPr lang="en-US" baseline="0" dirty="0" smtClean="0"/>
              <a:t>the wave of customers.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153a7f39ba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153a7f39ba_0_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r>
              <a:rPr lang="en-US" dirty="0" smtClean="0"/>
              <a:t>It’s the Same Stuff!!</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153a7f39ba_1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153a7f39ba_1_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17e09cf5ca_1_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17e09cf5ca_1_4: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17e09cf5ca_2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17e09cf5ca_2_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lgn="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3" name="Picture 2" descr="A white and orange ribbon&#10;&#10;Description automatically generated with medium confidence">
            <a:extLst>
              <a:ext uri="{FF2B5EF4-FFF2-40B4-BE49-F238E27FC236}">
                <a16:creationId xmlns:a16="http://schemas.microsoft.com/office/drawing/2014/main" xmlns="" id="{EA3F4126-AC86-2873-628B-0DA7C233FAF2}"/>
              </a:ext>
            </a:extLst>
          </p:cNvPr>
          <p:cNvPicPr>
            <a:picLocks noChangeAspect="1"/>
          </p:cNvPicPr>
          <p:nvPr userDrawn="1"/>
        </p:nvPicPr>
        <p:blipFill>
          <a:blip r:embed="rId13"/>
          <a:stretch>
            <a:fillRect/>
          </a:stretch>
        </p:blipFill>
        <p:spPr>
          <a:xfrm>
            <a:off x="1116" y="0"/>
            <a:ext cx="9141768" cy="5143500"/>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microsoft.com/office/2018/10/relationships/comments" Target="../comments/modernComment_108_0.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0E_0.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10" Type="http://schemas.microsoft.com/office/2018/10/relationships/comments" Target="../comments/modernComment_103_0.xml"/><Relationship Id="rId4" Type="http://schemas.openxmlformats.org/officeDocument/2006/relationships/image" Target="../media/image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18/10/relationships/comments" Target="../comments/modernComment_104_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B2641E"/>
            </a:gs>
            <a:gs pos="93000">
              <a:srgbClr val="FEF2BE"/>
            </a:gs>
            <a:gs pos="85000">
              <a:srgbClr val="CD9A00"/>
            </a:gs>
            <a:gs pos="100000">
              <a:srgbClr val="FFCC66"/>
            </a:gs>
          </a:gsLst>
          <a:lin ang="0" scaled="1"/>
        </a:gradFill>
        <a:effectLst/>
      </p:bgPr>
    </p:bg>
    <p:spTree>
      <p:nvGrpSpPr>
        <p:cNvPr id="1" name="Shape 54">
          <a:extLst>
            <a:ext uri="{FF2B5EF4-FFF2-40B4-BE49-F238E27FC236}">
              <a16:creationId xmlns:a16="http://schemas.microsoft.com/office/drawing/2014/main" xmlns="" id="{F78AD3E4-4E26-6858-66A2-28996BA984B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xmlns="" id="{F9847B17-F1AB-E216-B066-FC09ED3D0B9B}"/>
              </a:ext>
            </a:extLst>
          </p:cNvPr>
          <p:cNvPicPr>
            <a:picLocks noChangeAspect="1"/>
          </p:cNvPicPr>
          <p:nvPr/>
        </p:nvPicPr>
        <p:blipFill>
          <a:blip r:embed="rId3">
            <a:alphaModFix amt="85000"/>
          </a:blip>
          <a:srcRect t="39700" b="39700"/>
          <a:stretch/>
        </p:blipFill>
        <p:spPr>
          <a:xfrm>
            <a:off x="1920547" y="3066566"/>
            <a:ext cx="5143500" cy="1059548"/>
          </a:xfrm>
          <a:prstGeom prst="rect">
            <a:avLst/>
          </a:prstGeom>
          <a:noFill/>
          <a:ln>
            <a:noFill/>
          </a:ln>
          <a:effectLst>
            <a:glow rad="63500">
              <a:srgbClr val="E8C05A">
                <a:alpha val="60000"/>
              </a:srgbClr>
            </a:glow>
          </a:effectLst>
        </p:spPr>
      </p:pic>
      <p:pic>
        <p:nvPicPr>
          <p:cNvPr id="57" name="Google Shape;57;p13">
            <a:extLst>
              <a:ext uri="{FF2B5EF4-FFF2-40B4-BE49-F238E27FC236}">
                <a16:creationId xmlns:a16="http://schemas.microsoft.com/office/drawing/2014/main" xmlns="" id="{DFB227C6-BCA6-9AFC-08BB-A53C63D6D4AA}"/>
              </a:ext>
            </a:extLst>
          </p:cNvPr>
          <p:cNvPicPr preferRelativeResize="0"/>
          <p:nvPr/>
        </p:nvPicPr>
        <p:blipFill>
          <a:blip r:embed="rId4">
            <a:alphaModFix/>
          </a:blip>
          <a:srcRect b="10573"/>
          <a:stretch/>
        </p:blipFill>
        <p:spPr>
          <a:xfrm>
            <a:off x="1238575" y="375123"/>
            <a:ext cx="6838624" cy="2842793"/>
          </a:xfrm>
          <a:prstGeom prst="rect">
            <a:avLst/>
          </a:prstGeom>
          <a:noFill/>
          <a:ln>
            <a:noFill/>
          </a:ln>
          <a:effectLst>
            <a:outerShdw blurRad="127000" dist="25400" dir="2700000">
              <a:srgbClr val="000000">
                <a:alpha val="50000"/>
              </a:srgbClr>
            </a:outerShdw>
          </a:effectLst>
        </p:spPr>
      </p:pic>
    </p:spTree>
    <p:extLst>
      <p:ext uri="{BB962C8B-B14F-4D97-AF65-F5344CB8AC3E}">
        <p14:creationId xmlns:p14="http://schemas.microsoft.com/office/powerpoint/2010/main" xmlns="" val="16456045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body" idx="1"/>
          </p:nvPr>
        </p:nvSpPr>
        <p:spPr>
          <a:xfrm>
            <a:off x="1877245" y="1414475"/>
            <a:ext cx="7074880" cy="2449500"/>
          </a:xfrm>
          <a:prstGeom prst="rect">
            <a:avLst/>
          </a:prstGeom>
        </p:spPr>
        <p:txBody>
          <a:bodyPr spcFirstLastPara="1" wrap="square" lIns="91425" tIns="91425" rIns="91425" bIns="91425" anchor="t" anchorCtr="0">
            <a:noAutofit/>
          </a:bodyPr>
          <a:lstStyle/>
          <a:p>
            <a:pPr marL="228600" lvl="0" indent="-228600" algn="l" rtl="0">
              <a:lnSpc>
                <a:spcPct val="70000"/>
              </a:lnSpc>
              <a:spcBef>
                <a:spcPts val="0"/>
              </a:spcBef>
              <a:spcAft>
                <a:spcPts val="0"/>
              </a:spcAft>
              <a:buNone/>
            </a:pPr>
            <a:r>
              <a:rPr lang="en" sz="3000" b="1" dirty="0" smtClean="0">
                <a:solidFill>
                  <a:schemeClr val="dk1"/>
                </a:solidFill>
                <a:latin typeface="Roboto"/>
                <a:ea typeface="Roboto"/>
                <a:cs typeface="Roboto"/>
                <a:sym typeface="Roboto"/>
              </a:rPr>
              <a:t>$299 </a:t>
            </a:r>
            <a:r>
              <a:rPr lang="en" sz="3000" b="1" dirty="0">
                <a:solidFill>
                  <a:schemeClr val="dk1"/>
                </a:solidFill>
                <a:latin typeface="Roboto"/>
                <a:ea typeface="Roboto"/>
                <a:cs typeface="Roboto"/>
                <a:sym typeface="Roboto"/>
              </a:rPr>
              <a:t>Metals PLUS Membership</a:t>
            </a:r>
            <a:endParaRPr sz="3000" b="1" dirty="0">
              <a:solidFill>
                <a:schemeClr val="dk1"/>
              </a:solidFill>
              <a:latin typeface="Roboto"/>
              <a:ea typeface="Roboto"/>
              <a:cs typeface="Roboto"/>
              <a:sym typeface="Roboto"/>
            </a:endParaRPr>
          </a:p>
          <a:p>
            <a:pPr marL="457200" lvl="0" indent="-387350" algn="l" rtl="0">
              <a:lnSpc>
                <a:spcPct val="70000"/>
              </a:lnSpc>
              <a:spcBef>
                <a:spcPts val="1200"/>
              </a:spcBef>
              <a:spcAft>
                <a:spcPts val="0"/>
              </a:spcAft>
              <a:buClr>
                <a:schemeClr val="dk1"/>
              </a:buClr>
              <a:buSzPts val="2500"/>
              <a:buChar char="●"/>
            </a:pPr>
            <a:r>
              <a:rPr lang="en" sz="2500" b="1" dirty="0">
                <a:solidFill>
                  <a:srgbClr val="00B050"/>
                </a:solidFill>
                <a:latin typeface="Roboto"/>
                <a:ea typeface="Roboto"/>
                <a:cs typeface="Roboto"/>
                <a:sym typeface="Roboto"/>
              </a:rPr>
              <a:t>$50 </a:t>
            </a:r>
            <a:r>
              <a:rPr lang="en" sz="2500" dirty="0">
                <a:solidFill>
                  <a:schemeClr val="dk1"/>
                </a:solidFill>
                <a:latin typeface="Roboto"/>
                <a:ea typeface="Roboto"/>
                <a:cs typeface="Roboto"/>
                <a:sym typeface="Roboto"/>
              </a:rPr>
              <a:t>Direct Commissions</a:t>
            </a:r>
            <a:endParaRPr sz="2500" dirty="0">
              <a:solidFill>
                <a:schemeClr val="dk1"/>
              </a:solidFill>
              <a:latin typeface="Roboto"/>
              <a:ea typeface="Roboto"/>
              <a:cs typeface="Roboto"/>
              <a:sym typeface="Roboto"/>
            </a:endParaRPr>
          </a:p>
          <a:p>
            <a:pPr marL="457200" lvl="0" indent="-387350" algn="l" rtl="0">
              <a:lnSpc>
                <a:spcPct val="70000"/>
              </a:lnSpc>
              <a:spcBef>
                <a:spcPts val="1200"/>
              </a:spcBef>
              <a:spcAft>
                <a:spcPts val="0"/>
              </a:spcAft>
              <a:buClr>
                <a:schemeClr val="dk1"/>
              </a:buClr>
              <a:buSzPts val="2500"/>
              <a:buChar char="●"/>
            </a:pPr>
            <a:r>
              <a:rPr lang="en" sz="2500" b="1" dirty="0" smtClean="0">
                <a:solidFill>
                  <a:srgbClr val="00B050"/>
                </a:solidFill>
                <a:latin typeface="Roboto"/>
                <a:ea typeface="Roboto"/>
                <a:cs typeface="Roboto"/>
                <a:sym typeface="Roboto"/>
              </a:rPr>
              <a:t>60</a:t>
            </a:r>
            <a:r>
              <a:rPr lang="en" sz="2500" b="1" dirty="0" smtClean="0">
                <a:solidFill>
                  <a:schemeClr val="dk1"/>
                </a:solidFill>
                <a:latin typeface="Roboto"/>
                <a:ea typeface="Roboto"/>
                <a:cs typeface="Roboto"/>
                <a:sym typeface="Roboto"/>
              </a:rPr>
              <a:t> </a:t>
            </a:r>
            <a:r>
              <a:rPr lang="en" sz="2500" dirty="0" smtClean="0">
                <a:solidFill>
                  <a:schemeClr val="dk1"/>
                </a:solidFill>
                <a:latin typeface="Roboto"/>
                <a:ea typeface="Roboto"/>
                <a:cs typeface="Roboto"/>
                <a:sym typeface="Roboto"/>
              </a:rPr>
              <a:t>Reward Points</a:t>
            </a:r>
            <a:r>
              <a:rPr lang="en" sz="2500" dirty="0">
                <a:solidFill>
                  <a:schemeClr val="dk1"/>
                </a:solidFill>
                <a:latin typeface="Roboto"/>
                <a:ea typeface="Roboto"/>
                <a:cs typeface="Roboto"/>
                <a:sym typeface="Roboto"/>
              </a:rPr>
              <a:t/>
            </a:r>
            <a:br>
              <a:rPr lang="en" sz="2500" dirty="0">
                <a:solidFill>
                  <a:schemeClr val="dk1"/>
                </a:solidFill>
                <a:latin typeface="Roboto"/>
                <a:ea typeface="Roboto"/>
                <a:cs typeface="Roboto"/>
                <a:sym typeface="Roboto"/>
              </a:rPr>
            </a:br>
            <a:endParaRPr sz="15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3000" b="1" dirty="0">
                <a:solidFill>
                  <a:schemeClr val="dk1"/>
                </a:solidFill>
                <a:latin typeface="Roboto"/>
                <a:ea typeface="Roboto"/>
                <a:cs typeface="Roboto"/>
                <a:sym typeface="Roboto"/>
              </a:rPr>
              <a:t>$</a:t>
            </a:r>
            <a:r>
              <a:rPr lang="en" sz="3000" b="1" dirty="0" smtClean="0">
                <a:solidFill>
                  <a:schemeClr val="dk1"/>
                </a:solidFill>
                <a:latin typeface="Roboto"/>
                <a:ea typeface="Roboto"/>
                <a:cs typeface="Roboto"/>
                <a:sym typeface="Roboto"/>
              </a:rPr>
              <a:t>179 </a:t>
            </a:r>
            <a:r>
              <a:rPr lang="en" sz="3000" b="1" dirty="0">
                <a:solidFill>
                  <a:schemeClr val="dk1"/>
                </a:solidFill>
                <a:latin typeface="Roboto"/>
                <a:ea typeface="Roboto"/>
                <a:cs typeface="Roboto"/>
                <a:sym typeface="Roboto"/>
              </a:rPr>
              <a:t>METALS Membership</a:t>
            </a:r>
            <a:endParaRPr sz="3000" b="1" dirty="0">
              <a:solidFill>
                <a:schemeClr val="dk1"/>
              </a:solidFill>
              <a:latin typeface="Roboto"/>
              <a:ea typeface="Roboto"/>
              <a:cs typeface="Roboto"/>
              <a:sym typeface="Roboto"/>
            </a:endParaRPr>
          </a:p>
          <a:p>
            <a:pPr marL="457200" lvl="0" indent="-387350" algn="l" rtl="0">
              <a:lnSpc>
                <a:spcPct val="70000"/>
              </a:lnSpc>
              <a:spcBef>
                <a:spcPts val="1200"/>
              </a:spcBef>
              <a:spcAft>
                <a:spcPts val="0"/>
              </a:spcAft>
              <a:buClr>
                <a:schemeClr val="dk1"/>
              </a:buClr>
              <a:buSzPts val="2500"/>
              <a:buFont typeface="Roboto"/>
              <a:buChar char="●"/>
            </a:pPr>
            <a:r>
              <a:rPr lang="en" sz="2500" b="1" dirty="0" smtClean="0">
                <a:solidFill>
                  <a:srgbClr val="00B050"/>
                </a:solidFill>
                <a:latin typeface="Roboto"/>
                <a:ea typeface="Roboto"/>
                <a:cs typeface="Roboto"/>
                <a:sym typeface="Roboto"/>
              </a:rPr>
              <a:t>$50 </a:t>
            </a:r>
            <a:r>
              <a:rPr lang="en" sz="2500" dirty="0">
                <a:solidFill>
                  <a:schemeClr val="dk1"/>
                </a:solidFill>
                <a:latin typeface="Roboto"/>
                <a:ea typeface="Roboto"/>
                <a:cs typeface="Roboto"/>
                <a:sym typeface="Roboto"/>
              </a:rPr>
              <a:t>Direct Commission</a:t>
            </a:r>
            <a:endParaRPr sz="2500" dirty="0">
              <a:solidFill>
                <a:schemeClr val="dk1"/>
              </a:solidFill>
              <a:latin typeface="Roboto"/>
              <a:ea typeface="Roboto"/>
              <a:cs typeface="Roboto"/>
              <a:sym typeface="Roboto"/>
            </a:endParaRPr>
          </a:p>
          <a:p>
            <a:pPr marL="457200" lvl="0" indent="-387350" algn="l" rtl="0">
              <a:lnSpc>
                <a:spcPct val="70000"/>
              </a:lnSpc>
              <a:spcBef>
                <a:spcPts val="1200"/>
              </a:spcBef>
              <a:spcAft>
                <a:spcPts val="1200"/>
              </a:spcAft>
              <a:buClr>
                <a:schemeClr val="dk1"/>
              </a:buClr>
              <a:buSzPts val="2500"/>
              <a:buFont typeface="Roboto"/>
              <a:buChar char="●"/>
            </a:pPr>
            <a:r>
              <a:rPr lang="en" sz="2500" b="1" dirty="0">
                <a:solidFill>
                  <a:srgbClr val="00B050"/>
                </a:solidFill>
                <a:latin typeface="Roboto"/>
                <a:ea typeface="Roboto"/>
                <a:cs typeface="Roboto"/>
                <a:sym typeface="Roboto"/>
              </a:rPr>
              <a:t>30 </a:t>
            </a:r>
            <a:r>
              <a:rPr lang="en" sz="2500" dirty="0" smtClean="0">
                <a:solidFill>
                  <a:schemeClr val="dk1"/>
                </a:solidFill>
                <a:latin typeface="Roboto"/>
                <a:ea typeface="Roboto"/>
                <a:cs typeface="Roboto"/>
                <a:sym typeface="Roboto"/>
              </a:rPr>
              <a:t>Reward Points</a:t>
            </a:r>
            <a:endParaRPr sz="2500" dirty="0">
              <a:solidFill>
                <a:schemeClr val="dk1"/>
              </a:solidFill>
              <a:latin typeface="Roboto"/>
              <a:ea typeface="Roboto"/>
              <a:cs typeface="Roboto"/>
              <a:sym typeface="Roboto"/>
            </a:endParaRPr>
          </a:p>
        </p:txBody>
      </p:sp>
      <p:sp>
        <p:nvSpPr>
          <p:cNvPr id="159" name="Google Shape;159;p23"/>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POINTS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BREAKDOWN</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60" name="Google Shape;160;p23"/>
          <p:cNvSpPr txBox="1"/>
          <p:nvPr/>
        </p:nvSpPr>
        <p:spPr>
          <a:xfrm>
            <a:off x="152400" y="4425696"/>
            <a:ext cx="9098400" cy="86482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Your success starts with every </a:t>
            </a:r>
            <a:br>
              <a:rPr lang="en" sz="1900" b="1" i="1" dirty="0">
                <a:solidFill>
                  <a:srgbClr val="B45F06"/>
                </a:solidFill>
                <a:latin typeface="Roboto"/>
                <a:ea typeface="Roboto"/>
                <a:cs typeface="Roboto"/>
                <a:sym typeface="Roboto"/>
              </a:rPr>
            </a:br>
            <a:r>
              <a:rPr lang="en-US" sz="1900" b="1" i="1" dirty="0">
                <a:solidFill>
                  <a:srgbClr val="B45F06"/>
                </a:solidFill>
                <a:latin typeface="Roboto"/>
                <a:ea typeface="Roboto"/>
                <a:cs typeface="Roboto"/>
                <a:sym typeface="Roboto"/>
              </a:rPr>
              <a:t>At Cost Metals</a:t>
            </a:r>
            <a:r>
              <a:rPr lang="en" sz="1900" b="1" i="1" dirty="0">
                <a:solidFill>
                  <a:srgbClr val="B45F06"/>
                </a:solidFill>
                <a:latin typeface="Roboto"/>
                <a:ea typeface="Roboto"/>
                <a:cs typeface="Roboto"/>
                <a:sym typeface="Roboto"/>
              </a:rPr>
              <a:t> </a:t>
            </a:r>
            <a:r>
              <a:rPr lang="en-US" sz="1900" b="1" i="1" dirty="0">
                <a:solidFill>
                  <a:srgbClr val="B45F06"/>
                </a:solidFill>
                <a:latin typeface="Roboto"/>
                <a:ea typeface="Roboto"/>
                <a:cs typeface="Roboto"/>
                <a:sym typeface="Roboto"/>
              </a:rPr>
              <a:t>Membership</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6950BFC3-D8DA-4A85-94F7-54DA5524770B}">
      <p188:commentRel xmlns:p188="http://schemas.microsoft.com/office/powerpoint/2018/8/main" xmlns=""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DE9B772-4441-6467-7A05-D28BA6726518}"/>
            </a:ext>
          </a:extLst>
        </p:cNvPr>
        <p:cNvGrpSpPr/>
        <p:nvPr/>
      </p:nvGrpSpPr>
      <p:grpSpPr>
        <a:xfrm>
          <a:off x="0" y="0"/>
          <a:ext cx="0" cy="0"/>
          <a:chOff x="0" y="0"/>
          <a:chExt cx="0" cy="0"/>
        </a:xfrm>
      </p:grpSpPr>
      <p:sp>
        <p:nvSpPr>
          <p:cNvPr id="6" name="Google Shape;215;p31">
            <a:extLst>
              <a:ext uri="{FF2B5EF4-FFF2-40B4-BE49-F238E27FC236}">
                <a16:creationId xmlns:a16="http://schemas.microsoft.com/office/drawing/2014/main" xmlns="" id="{58F1D1C2-FFF9-8B5F-6688-F926251D1A63}"/>
              </a:ext>
            </a:extLst>
          </p:cNvPr>
          <p:cNvSpPr txBox="1">
            <a:spLocks/>
          </p:cNvSpPr>
          <p:nvPr/>
        </p:nvSpPr>
        <p:spPr>
          <a:xfrm>
            <a:off x="2180847"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70000"/>
              </a:lnSpc>
            </a:pPr>
            <a:r>
              <a:rPr lang="en-US" sz="3000" b="1" cap="all" dirty="0">
                <a:solidFill>
                  <a:srgbClr val="783F04"/>
                </a:solidFill>
                <a:latin typeface="Roboto"/>
                <a:ea typeface="Roboto"/>
                <a:cs typeface="Roboto"/>
                <a:sym typeface="Roboto"/>
              </a:rPr>
              <a:t>Qualification </a:t>
            </a:r>
            <a:br>
              <a:rPr lang="en-US" sz="3000" b="1" cap="all" dirty="0">
                <a:solidFill>
                  <a:srgbClr val="783F04"/>
                </a:solidFill>
                <a:latin typeface="Roboto"/>
                <a:ea typeface="Roboto"/>
                <a:cs typeface="Roboto"/>
                <a:sym typeface="Roboto"/>
              </a:rPr>
            </a:br>
            <a:r>
              <a:rPr lang="en-US" sz="2400" b="1" cap="all" dirty="0">
                <a:solidFill>
                  <a:srgbClr val="783F04"/>
                </a:solidFill>
                <a:latin typeface="Roboto"/>
                <a:ea typeface="Roboto"/>
                <a:cs typeface="Roboto"/>
                <a:sym typeface="Roboto"/>
              </a:rPr>
              <a:t>for </a:t>
            </a:r>
            <a:r>
              <a:rPr lang="en-US" sz="2400" b="1" cap="all" dirty="0" smtClean="0">
                <a:solidFill>
                  <a:srgbClr val="783F04"/>
                </a:solidFill>
                <a:latin typeface="Roboto"/>
                <a:ea typeface="Roboto"/>
                <a:cs typeface="Roboto"/>
                <a:sym typeface="Roboto"/>
              </a:rPr>
              <a:t>Direct Commissions</a:t>
            </a:r>
            <a:endParaRPr lang="en-US" sz="2400" b="1" cap="all" dirty="0">
              <a:solidFill>
                <a:srgbClr val="783F04"/>
              </a:solidFill>
              <a:latin typeface="Roboto"/>
              <a:ea typeface="Roboto"/>
              <a:cs typeface="Roboto"/>
              <a:sym typeface="Roboto"/>
            </a:endParaRPr>
          </a:p>
          <a:p>
            <a:pPr algn="r">
              <a:lnSpc>
                <a:spcPct val="70000"/>
              </a:lnSpc>
            </a:pPr>
            <a:endParaRPr lang="en-US" sz="3000" b="1" dirty="0">
              <a:solidFill>
                <a:srgbClr val="783F04"/>
              </a:solidFill>
              <a:latin typeface="Roboto"/>
              <a:ea typeface="Roboto"/>
              <a:cs typeface="Roboto"/>
              <a:sym typeface="Roboto"/>
            </a:endParaRPr>
          </a:p>
        </p:txBody>
      </p:sp>
      <p:sp>
        <p:nvSpPr>
          <p:cNvPr id="16" name="TextBox 15">
            <a:extLst>
              <a:ext uri="{FF2B5EF4-FFF2-40B4-BE49-F238E27FC236}">
                <a16:creationId xmlns:a16="http://schemas.microsoft.com/office/drawing/2014/main" xmlns="" id="{95DCE6C8-1F99-671F-0A36-E20229CC1BEF}"/>
              </a:ext>
            </a:extLst>
          </p:cNvPr>
          <p:cNvSpPr txBox="1"/>
          <p:nvPr/>
        </p:nvSpPr>
        <p:spPr>
          <a:xfrm>
            <a:off x="1730172" y="1605447"/>
            <a:ext cx="251073" cy="307777"/>
          </a:xfrm>
          <a:prstGeom prst="rect">
            <a:avLst/>
          </a:prstGeom>
          <a:noFill/>
        </p:spPr>
        <p:txBody>
          <a:bodyPr wrap="square" rtlCol="0">
            <a:spAutoFit/>
          </a:bodyPr>
          <a:lstStyle/>
          <a:p>
            <a:pPr algn="ctr"/>
            <a:r>
              <a:rPr lang="en-US" dirty="0">
                <a:solidFill>
                  <a:schemeClr val="bg1"/>
                </a:solidFill>
                <a:latin typeface="Roboto Black" panose="02000000000000000000" pitchFamily="2" charset="0"/>
                <a:ea typeface="Roboto Black" panose="02000000000000000000" pitchFamily="2" charset="0"/>
              </a:rPr>
              <a:t>L</a:t>
            </a:r>
          </a:p>
        </p:txBody>
      </p:sp>
      <p:sp>
        <p:nvSpPr>
          <p:cNvPr id="18" name="TextBox 17">
            <a:extLst>
              <a:ext uri="{FF2B5EF4-FFF2-40B4-BE49-F238E27FC236}">
                <a16:creationId xmlns:a16="http://schemas.microsoft.com/office/drawing/2014/main" xmlns="" id="{EFCAEA06-59CA-EFAC-0639-D35CD05E4183}"/>
              </a:ext>
            </a:extLst>
          </p:cNvPr>
          <p:cNvSpPr txBox="1"/>
          <p:nvPr/>
        </p:nvSpPr>
        <p:spPr>
          <a:xfrm>
            <a:off x="2146045" y="1615262"/>
            <a:ext cx="251073" cy="307777"/>
          </a:xfrm>
          <a:prstGeom prst="rect">
            <a:avLst/>
          </a:prstGeom>
          <a:noFill/>
        </p:spPr>
        <p:txBody>
          <a:bodyPr wrap="square" rtlCol="0">
            <a:spAutoFit/>
          </a:bodyPr>
          <a:lstStyle/>
          <a:p>
            <a:pPr algn="ctr"/>
            <a:r>
              <a:rPr lang="en-US" dirty="0">
                <a:solidFill>
                  <a:schemeClr val="bg1"/>
                </a:solidFill>
                <a:latin typeface="Roboto Black" panose="02000000000000000000" pitchFamily="2" charset="0"/>
                <a:ea typeface="Roboto Black" panose="02000000000000000000" pitchFamily="2" charset="0"/>
              </a:rPr>
              <a:t>R</a:t>
            </a:r>
          </a:p>
        </p:txBody>
      </p:sp>
      <p:sp>
        <p:nvSpPr>
          <p:cNvPr id="26" name="Google Shape;207;p30"/>
          <p:cNvSpPr txBox="1">
            <a:spLocks/>
          </p:cNvSpPr>
          <p:nvPr/>
        </p:nvSpPr>
        <p:spPr>
          <a:xfrm>
            <a:off x="1231958" y="1855788"/>
            <a:ext cx="7434900" cy="2449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smtClean="0">
                <a:ln>
                  <a:noFill/>
                </a:ln>
                <a:solidFill>
                  <a:srgbClr val="660000"/>
                </a:solidFill>
                <a:effectLst/>
                <a:uLnTx/>
                <a:uFillTx/>
                <a:latin typeface="Roboto"/>
                <a:ea typeface="Roboto"/>
                <a:cs typeface="Roboto"/>
                <a:sym typeface="Roboto"/>
              </a:rPr>
              <a:t>Direct Commission for All Affiliate Ranks</a:t>
            </a:r>
          </a:p>
          <a:p>
            <a:pPr marL="457200" marR="0" lvl="0" indent="-355600" algn="l" defTabSz="914400" rtl="0" eaLnBrk="1" fontAlgn="auto" latinLnBrk="0" hangingPunct="1">
              <a:lnSpc>
                <a:spcPct val="100000"/>
              </a:lnSpc>
              <a:spcBef>
                <a:spcPts val="0"/>
              </a:spcBef>
              <a:spcAft>
                <a:spcPts val="0"/>
              </a:spcAft>
              <a:buClr>
                <a:schemeClr val="dk1"/>
              </a:buClr>
              <a:buSzPts val="2000"/>
              <a:buFont typeface="Roboto"/>
              <a:buChar char="●"/>
              <a:tabLst/>
              <a:defRPr/>
            </a:pPr>
            <a:r>
              <a:rPr kumimoji="0" lang="en-US" sz="2200" b="1" i="0" u="none" strike="noStrike" kern="0" cap="none" spc="0" normalizeH="0" baseline="0" noProof="0" dirty="0" smtClean="0">
                <a:ln>
                  <a:noFill/>
                </a:ln>
                <a:solidFill>
                  <a:schemeClr val="dk1"/>
                </a:solidFill>
                <a:effectLst/>
                <a:uLnTx/>
                <a:uFillTx/>
                <a:latin typeface="Roboto"/>
                <a:ea typeface="Roboto"/>
                <a:cs typeface="Roboto"/>
                <a:sym typeface="Roboto"/>
              </a:rPr>
              <a:t>Requirements: Just be the Affiliate to make</a:t>
            </a:r>
            <a:r>
              <a:rPr kumimoji="0" lang="en-US" sz="2200" b="1" i="0" u="none" strike="noStrike" kern="0" cap="none" spc="0" normalizeH="0" noProof="0" dirty="0" smtClean="0">
                <a:ln>
                  <a:noFill/>
                </a:ln>
                <a:solidFill>
                  <a:schemeClr val="dk1"/>
                </a:solidFill>
                <a:effectLst/>
                <a:uLnTx/>
                <a:uFillTx/>
                <a:latin typeface="Roboto"/>
                <a:ea typeface="Roboto"/>
                <a:cs typeface="Roboto"/>
                <a:sym typeface="Roboto"/>
              </a:rPr>
              <a:t> the introduction / sale of an ACM Membership.</a:t>
            </a:r>
            <a:endParaRPr kumimoji="0" lang="en-US" sz="2000" b="1" i="0" u="none" strike="noStrike" kern="0" cap="none" spc="0" normalizeH="0" baseline="0" noProof="0" dirty="0">
              <a:ln>
                <a:noFill/>
              </a:ln>
              <a:solidFill>
                <a:schemeClr val="dk1"/>
              </a:solidFill>
              <a:effectLst/>
              <a:uLnTx/>
              <a:uFillTx/>
              <a:latin typeface="Roboto"/>
              <a:ea typeface="Roboto"/>
              <a:cs typeface="Roboto"/>
              <a:sym typeface="Roboto"/>
            </a:endParaRPr>
          </a:p>
        </p:txBody>
      </p:sp>
    </p:spTree>
    <p:extLst>
      <p:ext uri="{BB962C8B-B14F-4D97-AF65-F5344CB8AC3E}">
        <p14:creationId xmlns:p14="http://schemas.microsoft.com/office/powerpoint/2010/main" xmlns="" val="33244389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21"/>
          <p:cNvPicPr preferRelativeResize="0"/>
          <p:nvPr/>
        </p:nvPicPr>
        <p:blipFill rotWithShape="1">
          <a:blip r:embed="rId3">
            <a:alphaModFix/>
          </a:blip>
          <a:srcRect l="19817" t="7619" r="21151" b="7906"/>
          <a:stretch/>
        </p:blipFill>
        <p:spPr>
          <a:xfrm rot="-1187886">
            <a:off x="352585" y="3279268"/>
            <a:ext cx="723779" cy="991641"/>
          </a:xfrm>
          <a:prstGeom prst="rect">
            <a:avLst/>
          </a:prstGeom>
          <a:noFill/>
          <a:ln>
            <a:noFill/>
          </a:ln>
        </p:spPr>
      </p:pic>
      <p:pic>
        <p:nvPicPr>
          <p:cNvPr id="138" name="Google Shape;138;p21"/>
          <p:cNvPicPr preferRelativeResize="0"/>
          <p:nvPr/>
        </p:nvPicPr>
        <p:blipFill rotWithShape="1">
          <a:blip r:embed="rId4">
            <a:alphaModFix/>
          </a:blip>
          <a:srcRect l="18453" r="18566" b="8424"/>
          <a:stretch/>
        </p:blipFill>
        <p:spPr>
          <a:xfrm rot="523135">
            <a:off x="337910" y="2034012"/>
            <a:ext cx="831502" cy="1239227"/>
          </a:xfrm>
          <a:prstGeom prst="rect">
            <a:avLst/>
          </a:prstGeom>
          <a:noFill/>
          <a:ln>
            <a:noFill/>
          </a:ln>
        </p:spPr>
      </p:pic>
      <p:sp>
        <p:nvSpPr>
          <p:cNvPr id="139" name="Google Shape;139;p21"/>
          <p:cNvSpPr txBox="1">
            <a:spLocks noGrp="1"/>
          </p:cNvSpPr>
          <p:nvPr>
            <p:ph type="body" idx="1"/>
          </p:nvPr>
        </p:nvSpPr>
        <p:spPr>
          <a:xfrm>
            <a:off x="1410962" y="1338275"/>
            <a:ext cx="7464988" cy="2449500"/>
          </a:xfrm>
          <a:prstGeom prst="rect">
            <a:avLst/>
          </a:prstGeom>
        </p:spPr>
        <p:txBody>
          <a:bodyPr spcFirstLastPara="1" wrap="square" lIns="91425" tIns="91425" rIns="91425" bIns="91425" anchor="t" anchorCtr="0">
            <a:noAutofit/>
          </a:bodyPr>
          <a:lstStyle/>
          <a:p>
            <a:pPr marL="0" lvl="0" indent="0" algn="l" rtl="0">
              <a:lnSpc>
                <a:spcPct val="70000"/>
              </a:lnSpc>
              <a:spcBef>
                <a:spcPts val="0"/>
              </a:spcBef>
              <a:spcAft>
                <a:spcPts val="0"/>
              </a:spcAft>
              <a:buNone/>
            </a:pPr>
            <a:r>
              <a:rPr lang="en" sz="2600" b="1" dirty="0">
                <a:solidFill>
                  <a:schemeClr val="dk1"/>
                </a:solidFill>
                <a:latin typeface="Roboto"/>
                <a:ea typeface="Roboto"/>
                <a:cs typeface="Roboto"/>
                <a:sym typeface="Roboto"/>
              </a:rPr>
              <a:t>GET-A-HEAD Monthly Program</a:t>
            </a:r>
            <a:endParaRPr sz="2600" b="1" dirty="0">
              <a:solidFill>
                <a:schemeClr val="dk1"/>
              </a:solidFill>
              <a:latin typeface="Roboto"/>
              <a:ea typeface="Roboto"/>
              <a:cs typeface="Roboto"/>
              <a:sym typeface="Roboto"/>
            </a:endParaRPr>
          </a:p>
          <a:p>
            <a:pPr marL="457200" lvl="0" indent="-260350" algn="l" rtl="0">
              <a:lnSpc>
                <a:spcPct val="70000"/>
              </a:lnSpc>
              <a:spcBef>
                <a:spcPts val="1200"/>
              </a:spcBef>
              <a:spcAft>
                <a:spcPts val="0"/>
              </a:spcAft>
              <a:buClr>
                <a:schemeClr val="dk1"/>
              </a:buClr>
              <a:buSzPts val="2300"/>
              <a:buFont typeface="Roboto"/>
              <a:buChar char="●"/>
            </a:pPr>
            <a:r>
              <a:rPr lang="en" sz="2200" dirty="0">
                <a:solidFill>
                  <a:schemeClr val="dk1"/>
                </a:solidFill>
                <a:latin typeface="Roboto"/>
                <a:ea typeface="Roboto"/>
                <a:cs typeface="Roboto"/>
                <a:sym typeface="Roboto"/>
              </a:rPr>
              <a:t>Perfect </a:t>
            </a:r>
            <a:r>
              <a:rPr lang="en" sz="2200" dirty="0" smtClean="0">
                <a:solidFill>
                  <a:schemeClr val="dk1"/>
                </a:solidFill>
                <a:latin typeface="Roboto"/>
                <a:ea typeface="Roboto"/>
                <a:cs typeface="Roboto"/>
                <a:sym typeface="Roboto"/>
              </a:rPr>
              <a:t>MS70/PR70 </a:t>
            </a:r>
            <a:r>
              <a:rPr lang="en" sz="2200" dirty="0">
                <a:solidFill>
                  <a:schemeClr val="dk1"/>
                </a:solidFill>
                <a:latin typeface="Roboto"/>
                <a:ea typeface="Roboto"/>
                <a:cs typeface="Roboto"/>
                <a:sym typeface="Roboto"/>
              </a:rPr>
              <a:t>numismatic </a:t>
            </a:r>
            <a:r>
              <a:rPr lang="en" sz="2200" dirty="0" smtClean="0">
                <a:solidFill>
                  <a:schemeClr val="dk1"/>
                </a:solidFill>
                <a:latin typeface="Roboto"/>
                <a:ea typeface="Roboto"/>
                <a:cs typeface="Roboto"/>
                <a:sym typeface="Roboto"/>
              </a:rPr>
              <a:t>coins or specialty bullion shipped </a:t>
            </a:r>
            <a:r>
              <a:rPr lang="en" sz="2200" dirty="0">
                <a:solidFill>
                  <a:schemeClr val="dk1"/>
                </a:solidFill>
                <a:latin typeface="Roboto"/>
                <a:ea typeface="Roboto"/>
                <a:cs typeface="Roboto"/>
                <a:sym typeface="Roboto"/>
              </a:rPr>
              <a:t>monthly</a:t>
            </a:r>
            <a:endParaRPr sz="22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2600" b="1" dirty="0">
                <a:solidFill>
                  <a:schemeClr val="dk1"/>
                </a:solidFill>
                <a:latin typeface="Roboto"/>
                <a:ea typeface="Roboto"/>
                <a:cs typeface="Roboto"/>
                <a:sym typeface="Roboto"/>
              </a:rPr>
              <a:t>Additional </a:t>
            </a:r>
            <a:r>
              <a:rPr lang="en" sz="2600" b="1" dirty="0" smtClean="0">
                <a:solidFill>
                  <a:schemeClr val="dk1"/>
                </a:solidFill>
                <a:latin typeface="Roboto"/>
                <a:ea typeface="Roboto"/>
                <a:cs typeface="Roboto"/>
                <a:sym typeface="Roboto"/>
              </a:rPr>
              <a:t>Heads Up Coins</a:t>
            </a:r>
            <a:endParaRPr sz="2600" b="1" dirty="0">
              <a:solidFill>
                <a:schemeClr val="dk1"/>
              </a:solidFill>
              <a:latin typeface="Roboto"/>
              <a:ea typeface="Roboto"/>
              <a:cs typeface="Roboto"/>
              <a:sym typeface="Roboto"/>
            </a:endParaRPr>
          </a:p>
          <a:p>
            <a:pPr marL="457200" lvl="0" indent="-260350" algn="l" rtl="0">
              <a:lnSpc>
                <a:spcPct val="70000"/>
              </a:lnSpc>
              <a:spcBef>
                <a:spcPts val="1200"/>
              </a:spcBef>
              <a:spcAft>
                <a:spcPts val="0"/>
              </a:spcAft>
              <a:buClr>
                <a:schemeClr val="dk1"/>
              </a:buClr>
              <a:buSzPts val="2300"/>
              <a:buFont typeface="Roboto"/>
              <a:buChar char="●"/>
            </a:pPr>
            <a:r>
              <a:rPr lang="en" sz="2200" dirty="0">
                <a:solidFill>
                  <a:schemeClr val="dk1"/>
                </a:solidFill>
                <a:latin typeface="Roboto"/>
                <a:ea typeface="Roboto"/>
                <a:cs typeface="Roboto"/>
                <a:sym typeface="Roboto"/>
              </a:rPr>
              <a:t>Available in your shopping cart for added variety</a:t>
            </a:r>
            <a:endParaRPr sz="22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2600" b="1" dirty="0">
                <a:solidFill>
                  <a:schemeClr val="dk1"/>
                </a:solidFill>
                <a:latin typeface="Roboto"/>
                <a:ea typeface="Roboto"/>
                <a:cs typeface="Roboto"/>
                <a:sym typeface="Roboto"/>
              </a:rPr>
              <a:t>Specialty Bullion</a:t>
            </a:r>
            <a:endParaRPr sz="2600" b="1" dirty="0">
              <a:solidFill>
                <a:schemeClr val="dk1"/>
              </a:solidFill>
              <a:latin typeface="Roboto"/>
              <a:ea typeface="Roboto"/>
              <a:cs typeface="Roboto"/>
              <a:sym typeface="Roboto"/>
            </a:endParaRPr>
          </a:p>
          <a:p>
            <a:pPr marL="457200" lvl="0" indent="-260350" algn="l" rtl="0">
              <a:lnSpc>
                <a:spcPct val="70000"/>
              </a:lnSpc>
              <a:spcBef>
                <a:spcPts val="1200"/>
              </a:spcBef>
              <a:spcAft>
                <a:spcPts val="0"/>
              </a:spcAft>
              <a:buClr>
                <a:schemeClr val="dk1"/>
              </a:buClr>
              <a:buSzPts val="2300"/>
              <a:buFont typeface="Roboto"/>
              <a:buChar char="●"/>
            </a:pPr>
            <a:r>
              <a:rPr lang="en" sz="2200" b="1" dirty="0">
                <a:solidFill>
                  <a:srgbClr val="660000"/>
                </a:solidFill>
                <a:latin typeface="Roboto"/>
                <a:ea typeface="Roboto"/>
                <a:cs typeface="Roboto"/>
                <a:sym typeface="Roboto"/>
              </a:rPr>
              <a:t>Unique </a:t>
            </a:r>
            <a:r>
              <a:rPr lang="en" sz="2200" dirty="0">
                <a:solidFill>
                  <a:schemeClr val="dk1"/>
                </a:solidFill>
                <a:latin typeface="Roboto"/>
                <a:ea typeface="Roboto"/>
                <a:cs typeface="Roboto"/>
                <a:sym typeface="Roboto"/>
              </a:rPr>
              <a:t>coins &amp; bars from around the world</a:t>
            </a:r>
            <a:endParaRPr sz="2200" dirty="0">
              <a:solidFill>
                <a:schemeClr val="dk1"/>
              </a:solidFill>
              <a:latin typeface="Roboto"/>
              <a:ea typeface="Roboto"/>
              <a:cs typeface="Roboto"/>
              <a:sym typeface="Roboto"/>
            </a:endParaRPr>
          </a:p>
          <a:p>
            <a:pPr marL="457200" lvl="0" indent="-260350" algn="l" rtl="0">
              <a:lnSpc>
                <a:spcPct val="70000"/>
              </a:lnSpc>
              <a:spcBef>
                <a:spcPts val="1200"/>
              </a:spcBef>
              <a:spcAft>
                <a:spcPts val="1200"/>
              </a:spcAft>
              <a:buClr>
                <a:schemeClr val="dk1"/>
              </a:buClr>
              <a:buSzPts val="2300"/>
              <a:buFont typeface="Roboto"/>
              <a:buChar char="●"/>
            </a:pPr>
            <a:r>
              <a:rPr lang="en" sz="2200" dirty="0">
                <a:solidFill>
                  <a:schemeClr val="dk1"/>
                </a:solidFill>
                <a:latin typeface="Roboto"/>
                <a:ea typeface="Roboto"/>
                <a:cs typeface="Roboto"/>
                <a:sym typeface="Roboto"/>
              </a:rPr>
              <a:t>Priced </a:t>
            </a:r>
            <a:r>
              <a:rPr lang="en" sz="2200" b="1" dirty="0">
                <a:solidFill>
                  <a:srgbClr val="660000"/>
                </a:solidFill>
                <a:latin typeface="Roboto"/>
                <a:ea typeface="Roboto"/>
                <a:cs typeface="Roboto"/>
                <a:sym typeface="Roboto"/>
              </a:rPr>
              <a:t>BELOW </a:t>
            </a:r>
            <a:r>
              <a:rPr lang="en" sz="2200" dirty="0">
                <a:solidFill>
                  <a:schemeClr val="dk1"/>
                </a:solidFill>
                <a:latin typeface="Roboto"/>
                <a:ea typeface="Roboto"/>
                <a:cs typeface="Roboto"/>
                <a:sym typeface="Roboto"/>
              </a:rPr>
              <a:t>typical retail for collectors</a:t>
            </a:r>
            <a:endParaRPr sz="2200" b="1" dirty="0">
              <a:solidFill>
                <a:schemeClr val="dk1"/>
              </a:solidFill>
              <a:latin typeface="Roboto"/>
              <a:ea typeface="Roboto"/>
              <a:cs typeface="Roboto"/>
              <a:sym typeface="Roboto"/>
            </a:endParaRPr>
          </a:p>
        </p:txBody>
      </p:sp>
      <p:sp>
        <p:nvSpPr>
          <p:cNvPr id="140" name="Google Shape;140;p21"/>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smtClean="0">
                <a:solidFill>
                  <a:srgbClr val="783F04"/>
                </a:solidFill>
                <a:latin typeface="Roboto"/>
                <a:ea typeface="Roboto"/>
                <a:cs typeface="Roboto"/>
                <a:sym typeface="Roboto"/>
              </a:rPr>
              <a:t>SPECIALTY</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OFFERINGS</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41" name="Google Shape;141;p21"/>
          <p:cNvSpPr txBox="1"/>
          <p:nvPr/>
        </p:nvSpPr>
        <p:spPr>
          <a:xfrm>
            <a:off x="152400" y="4572000"/>
            <a:ext cx="9098400" cy="447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Expand your collection. Broaden your wealth.</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6950BFC3-D8DA-4A85-94F7-54DA5524770B}">
      <p188:commentRel xmlns:p188="http://schemas.microsoft.com/office/powerpoint/2018/8/main" xmlns="" r:id="rId6"/>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4"/>
          <p:cNvSpPr txBox="1">
            <a:spLocks noGrp="1"/>
          </p:cNvSpPr>
          <p:nvPr>
            <p:ph type="body" idx="1"/>
          </p:nvPr>
        </p:nvSpPr>
        <p:spPr>
          <a:xfrm>
            <a:off x="774700" y="1719275"/>
            <a:ext cx="8177450" cy="2449500"/>
          </a:xfrm>
          <a:prstGeom prst="rect">
            <a:avLst/>
          </a:prstGeom>
        </p:spPr>
        <p:txBody>
          <a:bodyPr spcFirstLastPara="1" wrap="square" lIns="91425" tIns="91425" rIns="91425" bIns="91425" anchor="t" anchorCtr="0">
            <a:noAutofit/>
          </a:bodyPr>
          <a:lstStyle/>
          <a:p>
            <a:pPr marL="228600" lvl="0" indent="-228600">
              <a:lnSpc>
                <a:spcPct val="70000"/>
              </a:lnSpc>
              <a:buNone/>
            </a:pPr>
            <a:r>
              <a:rPr lang="en" sz="2800" b="1" dirty="0">
                <a:solidFill>
                  <a:schemeClr val="dk1"/>
                </a:solidFill>
                <a:latin typeface="Roboto"/>
                <a:ea typeface="Roboto"/>
                <a:cs typeface="Roboto"/>
                <a:sym typeface="Roboto"/>
              </a:rPr>
              <a:t>GET-A-HEAD Monthly Coin </a:t>
            </a:r>
            <a:r>
              <a:rPr lang="en" sz="2800" b="1" dirty="0" smtClean="0">
                <a:solidFill>
                  <a:schemeClr val="dk1"/>
                </a:solidFill>
                <a:latin typeface="Roboto"/>
                <a:ea typeface="Roboto"/>
                <a:cs typeface="Roboto"/>
                <a:sym typeface="Roboto"/>
              </a:rPr>
              <a:t>&amp; Specialty Bullion</a:t>
            </a:r>
            <a:endParaRPr sz="2800" b="1" dirty="0">
              <a:solidFill>
                <a:schemeClr val="dk1"/>
              </a:solidFill>
              <a:latin typeface="Roboto"/>
              <a:ea typeface="Roboto"/>
              <a:cs typeface="Roboto"/>
              <a:sym typeface="Roboto"/>
            </a:endParaRPr>
          </a:p>
          <a:p>
            <a:pPr marL="457200" lvl="0" indent="-374650" algn="l" rtl="0">
              <a:lnSpc>
                <a:spcPct val="70000"/>
              </a:lnSpc>
              <a:spcBef>
                <a:spcPts val="1200"/>
              </a:spcBef>
              <a:spcAft>
                <a:spcPts val="0"/>
              </a:spcAft>
              <a:buClr>
                <a:schemeClr val="dk1"/>
              </a:buClr>
              <a:buSzPts val="2300"/>
              <a:buChar char="●"/>
            </a:pPr>
            <a:r>
              <a:rPr lang="en" sz="2300" dirty="0" smtClean="0">
                <a:solidFill>
                  <a:schemeClr val="dk1"/>
                </a:solidFill>
                <a:latin typeface="Roboto"/>
                <a:ea typeface="Roboto"/>
                <a:cs typeface="Roboto"/>
                <a:sym typeface="Roboto"/>
              </a:rPr>
              <a:t>10–35 </a:t>
            </a:r>
            <a:r>
              <a:rPr lang="en" sz="2300" dirty="0" smtClean="0">
                <a:solidFill>
                  <a:schemeClr val="dk1"/>
                </a:solidFill>
                <a:latin typeface="Roboto"/>
                <a:ea typeface="Roboto"/>
                <a:cs typeface="Roboto"/>
                <a:sym typeface="Roboto"/>
              </a:rPr>
              <a:t>Reward Points</a:t>
            </a:r>
          </a:p>
          <a:p>
            <a:pPr lvl="0" indent="-374650">
              <a:lnSpc>
                <a:spcPct val="70000"/>
              </a:lnSpc>
              <a:spcBef>
                <a:spcPts val="1200"/>
              </a:spcBef>
              <a:buClr>
                <a:schemeClr val="dk1"/>
              </a:buClr>
              <a:buSzPts val="2300"/>
            </a:pPr>
            <a:r>
              <a:rPr lang="en" sz="2300" dirty="0" smtClean="0">
                <a:solidFill>
                  <a:schemeClr val="dk1"/>
                </a:solidFill>
                <a:latin typeface="Roboto"/>
                <a:ea typeface="Roboto"/>
                <a:cs typeface="Roboto"/>
                <a:sym typeface="Roboto"/>
              </a:rPr>
              <a:t>Direct Commission </a:t>
            </a:r>
            <a:r>
              <a:rPr lang="en" sz="2300" dirty="0">
                <a:solidFill>
                  <a:schemeClr val="dk1"/>
                </a:solidFill>
                <a:latin typeface="Roboto"/>
                <a:ea typeface="Roboto"/>
                <a:cs typeface="Roboto"/>
                <a:sym typeface="Roboto"/>
              </a:rPr>
              <a:t/>
            </a:r>
            <a:br>
              <a:rPr lang="en" sz="2300" dirty="0">
                <a:solidFill>
                  <a:schemeClr val="dk1"/>
                </a:solidFill>
                <a:latin typeface="Roboto"/>
                <a:ea typeface="Roboto"/>
                <a:cs typeface="Roboto"/>
                <a:sym typeface="Roboto"/>
              </a:rPr>
            </a:br>
            <a:endParaRPr sz="15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2800" b="1" dirty="0" smtClean="0">
                <a:solidFill>
                  <a:schemeClr val="dk1"/>
                </a:solidFill>
                <a:latin typeface="Roboto"/>
                <a:ea typeface="Roboto"/>
                <a:cs typeface="Roboto"/>
                <a:sym typeface="Roboto"/>
              </a:rPr>
              <a:t>At Cost Bullion</a:t>
            </a:r>
            <a:endParaRPr sz="2800" b="1" dirty="0">
              <a:solidFill>
                <a:schemeClr val="dk1"/>
              </a:solidFill>
              <a:latin typeface="Roboto"/>
              <a:ea typeface="Roboto"/>
              <a:cs typeface="Roboto"/>
              <a:sym typeface="Roboto"/>
            </a:endParaRPr>
          </a:p>
          <a:p>
            <a:pPr marL="457200" lvl="0" indent="-374650" algn="l" rtl="0">
              <a:lnSpc>
                <a:spcPct val="70000"/>
              </a:lnSpc>
              <a:spcBef>
                <a:spcPts val="1200"/>
              </a:spcBef>
              <a:spcAft>
                <a:spcPts val="1200"/>
              </a:spcAft>
              <a:buClr>
                <a:schemeClr val="dk1"/>
              </a:buClr>
              <a:buSzPts val="2300"/>
              <a:buFont typeface="Roboto"/>
              <a:buChar char="●"/>
            </a:pPr>
            <a:r>
              <a:rPr lang="en" sz="2300" dirty="0" smtClean="0">
                <a:solidFill>
                  <a:schemeClr val="dk1"/>
                </a:solidFill>
                <a:latin typeface="Roboto"/>
                <a:ea typeface="Roboto"/>
                <a:cs typeface="Roboto"/>
                <a:sym typeface="Roboto"/>
              </a:rPr>
              <a:t>Direct </a:t>
            </a:r>
            <a:r>
              <a:rPr lang="en" sz="2300" dirty="0" smtClean="0">
                <a:solidFill>
                  <a:schemeClr val="dk1"/>
                </a:solidFill>
                <a:latin typeface="Roboto"/>
                <a:ea typeface="Roboto"/>
                <a:cs typeface="Roboto"/>
                <a:sym typeface="Roboto"/>
              </a:rPr>
              <a:t>Commission – significant yet appropriate</a:t>
            </a:r>
            <a:endParaRPr sz="2300" dirty="0">
              <a:solidFill>
                <a:schemeClr val="dk1"/>
              </a:solidFill>
              <a:latin typeface="Roboto"/>
              <a:ea typeface="Roboto"/>
              <a:cs typeface="Roboto"/>
              <a:sym typeface="Roboto"/>
            </a:endParaRPr>
          </a:p>
        </p:txBody>
      </p:sp>
      <p:sp>
        <p:nvSpPr>
          <p:cNvPr id="166" name="Google Shape;166;p24"/>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PRODUCT</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POINTS AND OPPORTUNITIES</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67" name="Google Shape;167;p24"/>
          <p:cNvSpPr txBox="1"/>
          <p:nvPr/>
        </p:nvSpPr>
        <p:spPr>
          <a:xfrm>
            <a:off x="152400" y="4425696"/>
            <a:ext cx="9098400" cy="652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Every REAL MONEY coin counts</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toward building your future.</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body" idx="1"/>
          </p:nvPr>
        </p:nvSpPr>
        <p:spPr>
          <a:xfrm>
            <a:off x="1117600" y="1587500"/>
            <a:ext cx="7834550" cy="2581275"/>
          </a:xfrm>
          <a:prstGeom prst="rect">
            <a:avLst/>
          </a:prstGeom>
        </p:spPr>
        <p:txBody>
          <a:bodyPr spcFirstLastPara="1" wrap="square" lIns="91425" tIns="91425" rIns="91425" bIns="91425" anchor="t" anchorCtr="0">
            <a:noAutofit/>
          </a:bodyPr>
          <a:lstStyle/>
          <a:p>
            <a:pPr marL="228600" lvl="0" indent="-228600" algn="l" rtl="0">
              <a:lnSpc>
                <a:spcPct val="70000"/>
              </a:lnSpc>
              <a:spcBef>
                <a:spcPts val="0"/>
              </a:spcBef>
              <a:spcAft>
                <a:spcPts val="0"/>
              </a:spcAft>
              <a:buNone/>
            </a:pPr>
            <a:r>
              <a:rPr lang="en" sz="2800" b="1" dirty="0" smtClean="0">
                <a:solidFill>
                  <a:schemeClr val="dk1"/>
                </a:solidFill>
                <a:latin typeface="Roboto"/>
                <a:ea typeface="Roboto"/>
                <a:cs typeface="Roboto"/>
                <a:sym typeface="Roboto"/>
              </a:rPr>
              <a:t>Promo Reward Points</a:t>
            </a:r>
            <a:endParaRPr sz="2800" b="1" dirty="0">
              <a:solidFill>
                <a:schemeClr val="dk1"/>
              </a:solidFill>
              <a:latin typeface="Roboto"/>
              <a:ea typeface="Roboto"/>
              <a:cs typeface="Roboto"/>
              <a:sym typeface="Roboto"/>
            </a:endParaRPr>
          </a:p>
          <a:p>
            <a:pPr marL="457200" lvl="0" indent="-374650" algn="l" rtl="0">
              <a:lnSpc>
                <a:spcPct val="70000"/>
              </a:lnSpc>
              <a:spcBef>
                <a:spcPts val="1200"/>
              </a:spcBef>
              <a:spcAft>
                <a:spcPts val="0"/>
              </a:spcAft>
              <a:buClr>
                <a:schemeClr val="dk1"/>
              </a:buClr>
              <a:buSzPts val="2300"/>
              <a:buChar char="●"/>
            </a:pPr>
            <a:r>
              <a:rPr lang="en" sz="2300" dirty="0" smtClean="0">
                <a:solidFill>
                  <a:schemeClr val="dk1"/>
                </a:solidFill>
                <a:latin typeface="Roboto"/>
                <a:ea typeface="Roboto"/>
                <a:cs typeface="Roboto"/>
                <a:sym typeface="Roboto"/>
              </a:rPr>
              <a:t>400/400 Reward Points </a:t>
            </a:r>
            <a:r>
              <a:rPr lang="en" sz="2300" dirty="0">
                <a:solidFill>
                  <a:schemeClr val="dk1"/>
                </a:solidFill>
                <a:latin typeface="Roboto"/>
                <a:ea typeface="Roboto"/>
                <a:cs typeface="Roboto"/>
                <a:sym typeface="Roboto"/>
              </a:rPr>
              <a:t>= </a:t>
            </a:r>
            <a:r>
              <a:rPr lang="en" sz="2300" b="1" dirty="0" smtClean="0">
                <a:solidFill>
                  <a:srgbClr val="00B050"/>
                </a:solidFill>
                <a:latin typeface="Roboto"/>
                <a:ea typeface="Roboto"/>
                <a:cs typeface="Roboto"/>
                <a:sym typeface="Roboto"/>
              </a:rPr>
              <a:t>$400 </a:t>
            </a:r>
            <a:r>
              <a:rPr lang="en" sz="2300" dirty="0">
                <a:solidFill>
                  <a:schemeClr val="dk1"/>
                </a:solidFill>
                <a:latin typeface="Roboto"/>
                <a:ea typeface="Roboto"/>
                <a:cs typeface="Roboto"/>
                <a:sym typeface="Roboto"/>
              </a:rPr>
              <a:t>Cycle Bonus</a:t>
            </a:r>
            <a:br>
              <a:rPr lang="en" sz="2300" dirty="0">
                <a:solidFill>
                  <a:schemeClr val="dk1"/>
                </a:solidFill>
                <a:latin typeface="Roboto"/>
                <a:ea typeface="Roboto"/>
                <a:cs typeface="Roboto"/>
                <a:sym typeface="Roboto"/>
              </a:rPr>
            </a:br>
            <a:endParaRPr sz="15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2800" b="1" dirty="0">
                <a:solidFill>
                  <a:schemeClr val="dk1"/>
                </a:solidFill>
                <a:latin typeface="Roboto"/>
                <a:ea typeface="Roboto"/>
                <a:cs typeface="Roboto"/>
                <a:sym typeface="Roboto"/>
              </a:rPr>
              <a:t>Matching Bonus</a:t>
            </a:r>
            <a:endParaRPr sz="2800" b="1" dirty="0">
              <a:solidFill>
                <a:schemeClr val="dk1"/>
              </a:solidFill>
              <a:latin typeface="Roboto"/>
              <a:ea typeface="Roboto"/>
              <a:cs typeface="Roboto"/>
              <a:sym typeface="Roboto"/>
            </a:endParaRPr>
          </a:p>
          <a:p>
            <a:pPr marL="457200" lvl="0" indent="-374650" algn="l" rtl="0">
              <a:lnSpc>
                <a:spcPct val="70000"/>
              </a:lnSpc>
              <a:spcBef>
                <a:spcPts val="1200"/>
              </a:spcBef>
              <a:spcAft>
                <a:spcPts val="0"/>
              </a:spcAft>
              <a:buClr>
                <a:schemeClr val="dk1"/>
              </a:buClr>
              <a:buSzPts val="2300"/>
              <a:buFont typeface="Roboto"/>
              <a:buChar char="●"/>
            </a:pPr>
            <a:r>
              <a:rPr lang="en" sz="2300" b="1" dirty="0">
                <a:solidFill>
                  <a:srgbClr val="00B050"/>
                </a:solidFill>
                <a:latin typeface="Roboto"/>
                <a:ea typeface="Roboto"/>
                <a:cs typeface="Roboto"/>
                <a:sym typeface="Roboto"/>
              </a:rPr>
              <a:t>10% </a:t>
            </a:r>
            <a:r>
              <a:rPr lang="en" sz="2300" dirty="0">
                <a:solidFill>
                  <a:schemeClr val="dk1"/>
                </a:solidFill>
                <a:latin typeface="Roboto"/>
                <a:ea typeface="Roboto"/>
                <a:cs typeface="Roboto"/>
                <a:sym typeface="Roboto"/>
              </a:rPr>
              <a:t>Match on Personal Referral’s Cycles</a:t>
            </a:r>
            <a:endParaRPr sz="2300" dirty="0">
              <a:solidFill>
                <a:schemeClr val="dk1"/>
              </a:solidFill>
              <a:latin typeface="Roboto"/>
              <a:ea typeface="Roboto"/>
              <a:cs typeface="Roboto"/>
              <a:sym typeface="Roboto"/>
            </a:endParaRPr>
          </a:p>
          <a:p>
            <a:pPr marL="457200" lvl="0" indent="-374650" algn="l" rtl="0">
              <a:lnSpc>
                <a:spcPct val="70000"/>
              </a:lnSpc>
              <a:spcBef>
                <a:spcPts val="1200"/>
              </a:spcBef>
              <a:spcAft>
                <a:spcPts val="1200"/>
              </a:spcAft>
              <a:buClr>
                <a:schemeClr val="dk1"/>
              </a:buClr>
              <a:buSzPts val="2300"/>
              <a:buFont typeface="Roboto"/>
              <a:buChar char="●"/>
            </a:pPr>
            <a:r>
              <a:rPr lang="en" sz="2300" dirty="0">
                <a:solidFill>
                  <a:schemeClr val="dk1"/>
                </a:solidFill>
                <a:latin typeface="Roboto"/>
                <a:ea typeface="Roboto"/>
                <a:cs typeface="Roboto"/>
                <a:sym typeface="Roboto"/>
              </a:rPr>
              <a:t>Available to Affiliates ranked </a:t>
            </a:r>
            <a:r>
              <a:rPr lang="en" sz="2300" b="1" dirty="0">
                <a:solidFill>
                  <a:schemeClr val="dk1"/>
                </a:solidFill>
                <a:latin typeface="Roboto"/>
                <a:ea typeface="Roboto"/>
                <a:cs typeface="Roboto"/>
                <a:sym typeface="Roboto"/>
              </a:rPr>
              <a:t>Silver</a:t>
            </a:r>
            <a:r>
              <a:rPr lang="en" sz="2300" dirty="0">
                <a:solidFill>
                  <a:schemeClr val="dk1"/>
                </a:solidFill>
                <a:latin typeface="Roboto"/>
                <a:ea typeface="Roboto"/>
                <a:cs typeface="Roboto"/>
                <a:sym typeface="Roboto"/>
              </a:rPr>
              <a:t> or </a:t>
            </a:r>
            <a:r>
              <a:rPr lang="en" sz="2300" b="1" dirty="0">
                <a:solidFill>
                  <a:schemeClr val="dk1"/>
                </a:solidFill>
                <a:latin typeface="Roboto"/>
                <a:ea typeface="Roboto"/>
                <a:cs typeface="Roboto"/>
                <a:sym typeface="Roboto"/>
              </a:rPr>
              <a:t>Gold</a:t>
            </a:r>
            <a:endParaRPr sz="2300" b="1" dirty="0">
              <a:solidFill>
                <a:schemeClr val="dk1"/>
              </a:solidFill>
              <a:latin typeface="Roboto"/>
              <a:ea typeface="Roboto"/>
              <a:cs typeface="Roboto"/>
              <a:sym typeface="Roboto"/>
            </a:endParaRPr>
          </a:p>
        </p:txBody>
      </p:sp>
      <p:sp>
        <p:nvSpPr>
          <p:cNvPr id="173" name="Google Shape;173;p25"/>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BINARY</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TEAM CYCLES</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74" name="Google Shape;174;p25"/>
          <p:cNvSpPr txBox="1"/>
          <p:nvPr/>
        </p:nvSpPr>
        <p:spPr>
          <a:xfrm>
            <a:off x="152400" y="4572000"/>
            <a:ext cx="9098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Earn as your team grows.</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6950BFC3-D8DA-4A85-94F7-54DA5524770B}">
      <p188:commentRel xmlns:p188="http://schemas.microsoft.com/office/powerpoint/2018/8/main" xmlns=""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7"/>
          <p:cNvSpPr txBox="1">
            <a:spLocks noGrp="1"/>
          </p:cNvSpPr>
          <p:nvPr>
            <p:ph type="body" idx="1"/>
          </p:nvPr>
        </p:nvSpPr>
        <p:spPr>
          <a:xfrm>
            <a:off x="1116550" y="1566875"/>
            <a:ext cx="7059000" cy="2449500"/>
          </a:xfrm>
          <a:prstGeom prst="rect">
            <a:avLst/>
          </a:prstGeom>
        </p:spPr>
        <p:txBody>
          <a:bodyPr spcFirstLastPara="1" wrap="square" lIns="91425" tIns="91425" rIns="91425" bIns="91425" anchor="t" anchorCtr="0">
            <a:noAutofit/>
          </a:bodyPr>
          <a:lstStyle/>
          <a:p>
            <a:pPr marL="228600" lvl="0" indent="-228600" algn="l" rtl="0">
              <a:lnSpc>
                <a:spcPct val="80000"/>
              </a:lnSpc>
              <a:spcBef>
                <a:spcPts val="0"/>
              </a:spcBef>
              <a:spcAft>
                <a:spcPts val="0"/>
              </a:spcAft>
              <a:buNone/>
            </a:pPr>
            <a:r>
              <a:rPr lang="en" sz="2800" b="1" dirty="0">
                <a:solidFill>
                  <a:schemeClr val="dk1"/>
                </a:solidFill>
                <a:latin typeface="Roboto"/>
                <a:ea typeface="Roboto"/>
                <a:cs typeface="Roboto"/>
                <a:sym typeface="Roboto"/>
              </a:rPr>
              <a:t>300-300 = $300 CYCLE Bonus!</a:t>
            </a:r>
            <a:endParaRPr sz="2800" b="1" dirty="0">
              <a:solidFill>
                <a:schemeClr val="dk1"/>
              </a:solidFill>
              <a:latin typeface="Roboto"/>
              <a:ea typeface="Roboto"/>
              <a:cs typeface="Roboto"/>
              <a:sym typeface="Roboto"/>
            </a:endParaRPr>
          </a:p>
          <a:p>
            <a:pPr marL="457200" lvl="0" indent="-374650" algn="l" rtl="0">
              <a:lnSpc>
                <a:spcPct val="100000"/>
              </a:lnSpc>
              <a:spcBef>
                <a:spcPts val="1200"/>
              </a:spcBef>
              <a:spcAft>
                <a:spcPts val="0"/>
              </a:spcAft>
              <a:buClr>
                <a:schemeClr val="dk1"/>
              </a:buClr>
              <a:buSzPts val="2300"/>
              <a:buFont typeface="Roboto"/>
              <a:buChar char="●"/>
            </a:pPr>
            <a:r>
              <a:rPr lang="en" sz="2300" b="1" dirty="0">
                <a:solidFill>
                  <a:schemeClr val="tx1"/>
                </a:solidFill>
                <a:latin typeface="Roboto"/>
                <a:ea typeface="Roboto"/>
                <a:cs typeface="Roboto"/>
                <a:sym typeface="Roboto"/>
              </a:rPr>
              <a:t>EARN</a:t>
            </a:r>
            <a:r>
              <a:rPr lang="en" sz="2300" b="1" dirty="0">
                <a:solidFill>
                  <a:srgbClr val="00B050"/>
                </a:solidFill>
                <a:latin typeface="Roboto"/>
                <a:ea typeface="Roboto"/>
                <a:cs typeface="Roboto"/>
                <a:sym typeface="Roboto"/>
              </a:rPr>
              <a:t> $300 </a:t>
            </a:r>
            <a:r>
              <a:rPr lang="en" sz="2300" dirty="0">
                <a:solidFill>
                  <a:schemeClr val="dk1"/>
                </a:solidFill>
                <a:latin typeface="Roboto"/>
                <a:ea typeface="Roboto"/>
                <a:cs typeface="Roboto"/>
                <a:sym typeface="Roboto"/>
              </a:rPr>
              <a:t>with 300 points on your left and 300 points on your right during your first cycle commission.</a:t>
            </a:r>
            <a:endParaRPr sz="2300" dirty="0">
              <a:solidFill>
                <a:schemeClr val="dk1"/>
              </a:solidFill>
              <a:latin typeface="Roboto"/>
              <a:ea typeface="Roboto"/>
              <a:cs typeface="Roboto"/>
              <a:sym typeface="Roboto"/>
            </a:endParaRPr>
          </a:p>
          <a:p>
            <a:pPr marL="457200" lvl="0" indent="-374650" algn="l" rtl="0">
              <a:lnSpc>
                <a:spcPct val="100000"/>
              </a:lnSpc>
              <a:spcBef>
                <a:spcPts val="1200"/>
              </a:spcBef>
              <a:spcAft>
                <a:spcPts val="1200"/>
              </a:spcAft>
              <a:buClr>
                <a:schemeClr val="dk1"/>
              </a:buClr>
              <a:buSzPts val="2300"/>
              <a:buFont typeface="Roboto"/>
              <a:buChar char="●"/>
            </a:pPr>
            <a:r>
              <a:rPr lang="en" sz="2300" dirty="0">
                <a:solidFill>
                  <a:schemeClr val="dk1"/>
                </a:solidFill>
                <a:latin typeface="Roboto"/>
                <a:ea typeface="Roboto"/>
                <a:cs typeface="Roboto"/>
                <a:sym typeface="Roboto"/>
              </a:rPr>
              <a:t>This one-time </a:t>
            </a:r>
            <a:r>
              <a:rPr lang="en" sz="2300" b="1" dirty="0">
                <a:solidFill>
                  <a:schemeClr val="dk1"/>
                </a:solidFill>
                <a:latin typeface="Roboto"/>
                <a:ea typeface="Roboto"/>
                <a:cs typeface="Roboto"/>
                <a:sym typeface="Roboto"/>
              </a:rPr>
              <a:t>FAST START </a:t>
            </a:r>
            <a:r>
              <a:rPr lang="en" sz="2300" dirty="0">
                <a:solidFill>
                  <a:schemeClr val="dk1"/>
                </a:solidFill>
                <a:latin typeface="Roboto"/>
                <a:ea typeface="Roboto"/>
                <a:cs typeface="Roboto"/>
                <a:sym typeface="Roboto"/>
              </a:rPr>
              <a:t>bonus </a:t>
            </a:r>
            <a:r>
              <a:rPr lang="en-US" sz="2300" dirty="0">
                <a:solidFill>
                  <a:schemeClr val="dk1"/>
                </a:solidFill>
                <a:latin typeface="Roboto"/>
                <a:ea typeface="Roboto"/>
                <a:cs typeface="Roboto"/>
                <a:sym typeface="Roboto"/>
              </a:rPr>
              <a:t>is available within the first 14 days of enrollment </a:t>
            </a:r>
            <a:br>
              <a:rPr lang="en-US" sz="2300" dirty="0">
                <a:solidFill>
                  <a:schemeClr val="dk1"/>
                </a:solidFill>
                <a:latin typeface="Roboto"/>
                <a:ea typeface="Roboto"/>
                <a:cs typeface="Roboto"/>
                <a:sym typeface="Roboto"/>
              </a:rPr>
            </a:br>
            <a:r>
              <a:rPr lang="en" sz="2300" dirty="0">
                <a:solidFill>
                  <a:schemeClr val="dk1"/>
                </a:solidFill>
                <a:latin typeface="Roboto"/>
                <a:ea typeface="Roboto"/>
                <a:cs typeface="Roboto"/>
                <a:sym typeface="Roboto"/>
              </a:rPr>
              <a:t>on the very first cycle!</a:t>
            </a:r>
            <a:endParaRPr sz="2300" dirty="0">
              <a:solidFill>
                <a:schemeClr val="dk1"/>
              </a:solidFill>
              <a:latin typeface="Roboto"/>
              <a:ea typeface="Roboto"/>
              <a:cs typeface="Roboto"/>
              <a:sym typeface="Roboto"/>
            </a:endParaRPr>
          </a:p>
        </p:txBody>
      </p:sp>
      <p:sp>
        <p:nvSpPr>
          <p:cNvPr id="187" name="Google Shape;187;p27"/>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FAST START</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INCENTIVE</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88" name="Google Shape;188;p27"/>
          <p:cNvSpPr txBox="1"/>
          <p:nvPr/>
        </p:nvSpPr>
        <p:spPr>
          <a:xfrm>
            <a:off x="152400" y="4572000"/>
            <a:ext cx="9098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Kickstart your earnings with a powerful first cycle!</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p:ext uri="{6950BFC3-D8DA-4A85-94F7-54DA5524770B}">
      <p188:commentRel xmlns:p188="http://schemas.microsoft.com/office/powerpoint/2018/8/main" xmlns=""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8"/>
          <p:cNvSpPr txBox="1">
            <a:spLocks noGrp="1"/>
          </p:cNvSpPr>
          <p:nvPr>
            <p:ph type="body" idx="1"/>
          </p:nvPr>
        </p:nvSpPr>
        <p:spPr>
          <a:xfrm>
            <a:off x="1734226" y="1057189"/>
            <a:ext cx="7434900" cy="2449500"/>
          </a:xfrm>
          <a:prstGeom prst="rect">
            <a:avLst/>
          </a:prstGeom>
        </p:spPr>
        <p:txBody>
          <a:bodyPr spcFirstLastPara="1" wrap="square" lIns="91425" tIns="91425" rIns="91425" bIns="91425" anchor="t" anchorCtr="0">
            <a:noAutofit/>
          </a:bodyPr>
          <a:lstStyle/>
          <a:p>
            <a:pPr marL="0" lvl="0" indent="0" algn="l" rtl="0">
              <a:spcAft>
                <a:spcPts val="0"/>
              </a:spcAft>
              <a:buNone/>
            </a:pPr>
            <a:r>
              <a:rPr lang="en" sz="3000" b="1" dirty="0">
                <a:solidFill>
                  <a:srgbClr val="660000"/>
                </a:solidFill>
                <a:latin typeface="Roboto"/>
                <a:ea typeface="Roboto"/>
                <a:cs typeface="Roboto"/>
                <a:sym typeface="Roboto"/>
              </a:rPr>
              <a:t>COPPER Affiliate</a:t>
            </a:r>
            <a:endParaRPr sz="3000" b="1" dirty="0">
              <a:solidFill>
                <a:srgbClr val="660000"/>
              </a:solidFill>
              <a:latin typeface="Roboto"/>
              <a:ea typeface="Roboto"/>
              <a:cs typeface="Roboto"/>
              <a:sym typeface="Roboto"/>
            </a:endParaRPr>
          </a:p>
          <a:p>
            <a:pPr marL="457200" lvl="0" indent="-355600" algn="l" rtl="0">
              <a:spcAft>
                <a:spcPts val="0"/>
              </a:spcAft>
              <a:buClr>
                <a:schemeClr val="dk1"/>
              </a:buClr>
              <a:buSzPts val="2000"/>
              <a:buFont typeface="Roboto"/>
              <a:buChar char="●"/>
            </a:pPr>
            <a:r>
              <a:rPr lang="en" sz="2200" b="1" dirty="0">
                <a:solidFill>
                  <a:schemeClr val="dk1"/>
                </a:solidFill>
                <a:latin typeface="Roboto"/>
                <a:ea typeface="Roboto"/>
                <a:cs typeface="Roboto"/>
                <a:sym typeface="Roboto"/>
              </a:rPr>
              <a:t>Requirements:</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1 Personally Sponsored, ACTIVE Customer</a:t>
            </a:r>
            <a:br>
              <a:rPr lang="en" sz="2200" dirty="0">
                <a:solidFill>
                  <a:schemeClr val="dk1"/>
                </a:solidFill>
                <a:latin typeface="Roboto"/>
                <a:ea typeface="Roboto"/>
                <a:cs typeface="Roboto"/>
                <a:sym typeface="Roboto"/>
              </a:rPr>
            </a:br>
            <a:r>
              <a:rPr lang="en" sz="2200" dirty="0">
                <a:solidFill>
                  <a:schemeClr val="dk1"/>
                </a:solidFill>
                <a:latin typeface="Roboto"/>
                <a:ea typeface="Roboto"/>
                <a:cs typeface="Roboto"/>
                <a:sym typeface="Roboto"/>
              </a:rPr>
              <a:t>on </a:t>
            </a:r>
            <a:r>
              <a:rPr lang="en" sz="2200" b="1" dirty="0">
                <a:solidFill>
                  <a:schemeClr val="dk1"/>
                </a:solidFill>
                <a:latin typeface="Roboto"/>
                <a:ea typeface="Roboto"/>
                <a:cs typeface="Roboto"/>
                <a:sym typeface="Roboto"/>
              </a:rPr>
              <a:t>both sides (Left/Right)</a:t>
            </a:r>
            <a:br>
              <a:rPr lang="en" sz="2200" b="1" dirty="0">
                <a:solidFill>
                  <a:schemeClr val="dk1"/>
                </a:solidFill>
                <a:latin typeface="Roboto"/>
                <a:ea typeface="Roboto"/>
                <a:cs typeface="Roboto"/>
                <a:sym typeface="Roboto"/>
              </a:rPr>
            </a:br>
            <a:endParaRPr sz="2200" b="1" dirty="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 sz="2200" b="1" dirty="0">
                <a:solidFill>
                  <a:schemeClr val="dk1"/>
                </a:solidFill>
                <a:latin typeface="Roboto"/>
                <a:ea typeface="Roboto"/>
                <a:cs typeface="Roboto"/>
                <a:sym typeface="Roboto"/>
              </a:rPr>
              <a:t>Earning Potential:</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Up to </a:t>
            </a:r>
            <a:r>
              <a:rPr lang="en" sz="2200" b="1" dirty="0">
                <a:solidFill>
                  <a:srgbClr val="00B050"/>
                </a:solidFill>
                <a:latin typeface="Roboto"/>
                <a:ea typeface="Roboto"/>
                <a:cs typeface="Roboto"/>
                <a:sym typeface="Roboto"/>
              </a:rPr>
              <a:t>$2,000</a:t>
            </a:r>
            <a:r>
              <a:rPr lang="en" sz="2200" b="1" dirty="0">
                <a:solidFill>
                  <a:schemeClr val="dk1"/>
                </a:solidFill>
                <a:latin typeface="Roboto"/>
                <a:ea typeface="Roboto"/>
                <a:cs typeface="Roboto"/>
                <a:sym typeface="Roboto"/>
              </a:rPr>
              <a:t> per week</a:t>
            </a:r>
            <a:endParaRPr sz="2200" b="1" dirty="0">
              <a:solidFill>
                <a:srgbClr val="660000"/>
              </a:solidFill>
              <a:latin typeface="Roboto"/>
              <a:ea typeface="Roboto"/>
              <a:cs typeface="Roboto"/>
              <a:sym typeface="Roboto"/>
            </a:endParaRPr>
          </a:p>
          <a:p>
            <a:pPr marL="0" lvl="0" indent="0" algn="l" rtl="0">
              <a:lnSpc>
                <a:spcPct val="80000"/>
              </a:lnSpc>
              <a:spcBef>
                <a:spcPts val="1200"/>
              </a:spcBef>
              <a:spcAft>
                <a:spcPts val="1200"/>
              </a:spcAft>
              <a:buNone/>
            </a:pPr>
            <a:endParaRPr sz="2000" b="1" dirty="0">
              <a:solidFill>
                <a:schemeClr val="dk1"/>
              </a:solidFill>
              <a:latin typeface="Roboto"/>
              <a:ea typeface="Roboto"/>
              <a:cs typeface="Roboto"/>
              <a:sym typeface="Roboto"/>
            </a:endParaRPr>
          </a:p>
        </p:txBody>
      </p:sp>
      <p:sp>
        <p:nvSpPr>
          <p:cNvPr id="194" name="Google Shape;194;p28"/>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RANKS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&amp; LEADERSHIP</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95" name="Google Shape;195;p28"/>
          <p:cNvSpPr txBox="1"/>
          <p:nvPr/>
        </p:nvSpPr>
        <p:spPr>
          <a:xfrm>
            <a:off x="152400" y="4572000"/>
            <a:ext cx="9098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Build your foundation, grow your income.</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9"/>
          <p:cNvSpPr txBox="1">
            <a:spLocks noGrp="1"/>
          </p:cNvSpPr>
          <p:nvPr>
            <p:ph type="body" idx="1"/>
          </p:nvPr>
        </p:nvSpPr>
        <p:spPr>
          <a:xfrm>
            <a:off x="1782674" y="936068"/>
            <a:ext cx="7434900" cy="2449500"/>
          </a:xfrm>
          <a:prstGeom prst="rect">
            <a:avLst/>
          </a:prstGeom>
        </p:spPr>
        <p:txBody>
          <a:bodyPr spcFirstLastPara="1" wrap="square" lIns="91425" tIns="91425" rIns="91425" bIns="91425" anchor="t" anchorCtr="0">
            <a:noAutofit/>
          </a:bodyPr>
          <a:lstStyle/>
          <a:p>
            <a:pPr marL="0" lvl="0" indent="0" algn="l" rtl="0">
              <a:spcAft>
                <a:spcPts val="0"/>
              </a:spcAft>
              <a:buNone/>
            </a:pPr>
            <a:r>
              <a:rPr lang="en" sz="3000" b="1" dirty="0">
                <a:solidFill>
                  <a:srgbClr val="660000"/>
                </a:solidFill>
                <a:latin typeface="Roboto"/>
                <a:ea typeface="Roboto"/>
                <a:cs typeface="Roboto"/>
                <a:sym typeface="Roboto"/>
              </a:rPr>
              <a:t>SILVER Affiliate</a:t>
            </a:r>
            <a:endParaRPr sz="3000" b="1" dirty="0">
              <a:solidFill>
                <a:srgbClr val="660000"/>
              </a:solidFill>
              <a:latin typeface="Roboto"/>
              <a:ea typeface="Roboto"/>
              <a:cs typeface="Roboto"/>
              <a:sym typeface="Roboto"/>
            </a:endParaRPr>
          </a:p>
          <a:p>
            <a:pPr marL="457200" lvl="0" indent="-355600" algn="l" rtl="0">
              <a:spcAft>
                <a:spcPts val="0"/>
              </a:spcAft>
              <a:buClr>
                <a:schemeClr val="dk1"/>
              </a:buClr>
              <a:buSzPts val="2000"/>
              <a:buFont typeface="Roboto"/>
              <a:buChar char="●"/>
            </a:pPr>
            <a:r>
              <a:rPr lang="en" sz="2200" b="1" dirty="0">
                <a:solidFill>
                  <a:schemeClr val="dk1"/>
                </a:solidFill>
                <a:latin typeface="Roboto"/>
                <a:ea typeface="Roboto"/>
                <a:cs typeface="Roboto"/>
                <a:sym typeface="Roboto"/>
              </a:rPr>
              <a:t>Requirements:</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3 Personally Sponsored, ACTIVE Customers </a:t>
            </a:r>
            <a:br>
              <a:rPr lang="en" sz="2200" dirty="0">
                <a:solidFill>
                  <a:schemeClr val="dk1"/>
                </a:solidFill>
                <a:latin typeface="Roboto"/>
                <a:ea typeface="Roboto"/>
                <a:cs typeface="Roboto"/>
                <a:sym typeface="Roboto"/>
              </a:rPr>
            </a:br>
            <a:r>
              <a:rPr lang="en" sz="2200" dirty="0">
                <a:solidFill>
                  <a:schemeClr val="dk1"/>
                </a:solidFill>
                <a:latin typeface="Roboto"/>
                <a:ea typeface="Roboto"/>
                <a:cs typeface="Roboto"/>
                <a:sym typeface="Roboto"/>
              </a:rPr>
              <a:t>on both sides (Left/Right)</a:t>
            </a:r>
            <a:endParaRPr sz="2200"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At least </a:t>
            </a:r>
            <a:r>
              <a:rPr lang="en" sz="2200" dirty="0" smtClean="0">
                <a:solidFill>
                  <a:schemeClr val="dk1"/>
                </a:solidFill>
                <a:latin typeface="Roboto"/>
                <a:ea typeface="Roboto"/>
                <a:cs typeface="Roboto"/>
                <a:sym typeface="Roboto"/>
              </a:rPr>
              <a:t>1 </a:t>
            </a:r>
            <a:r>
              <a:rPr lang="en-US" sz="2200" dirty="0" smtClean="0">
                <a:solidFill>
                  <a:schemeClr val="dk1"/>
                </a:solidFill>
                <a:latin typeface="Roboto"/>
                <a:ea typeface="Roboto"/>
                <a:cs typeface="Roboto"/>
                <a:sym typeface="Roboto"/>
              </a:rPr>
              <a:t>Personally </a:t>
            </a:r>
            <a:r>
              <a:rPr lang="en-US" sz="2200" dirty="0">
                <a:solidFill>
                  <a:schemeClr val="dk1"/>
                </a:solidFill>
                <a:latin typeface="Roboto"/>
                <a:ea typeface="Roboto"/>
                <a:cs typeface="Roboto"/>
                <a:sym typeface="Roboto"/>
              </a:rPr>
              <a:t>Sponsored</a:t>
            </a:r>
            <a:r>
              <a:rPr lang="en" sz="2200" dirty="0">
                <a:solidFill>
                  <a:schemeClr val="dk1"/>
                </a:solidFill>
                <a:latin typeface="Roboto"/>
                <a:ea typeface="Roboto"/>
                <a:cs typeface="Roboto"/>
                <a:sym typeface="Roboto"/>
              </a:rPr>
              <a:t> COPPER-ranked customer on each side</a:t>
            </a:r>
            <a:endParaRPr sz="2200" dirty="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 sz="2200" b="1" dirty="0">
                <a:solidFill>
                  <a:schemeClr val="dk1"/>
                </a:solidFill>
                <a:latin typeface="Roboto"/>
                <a:ea typeface="Roboto"/>
                <a:cs typeface="Roboto"/>
                <a:sym typeface="Roboto"/>
              </a:rPr>
              <a:t>Earning Potential:</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Up to </a:t>
            </a:r>
            <a:r>
              <a:rPr lang="en" sz="2200" b="1" dirty="0">
                <a:solidFill>
                  <a:srgbClr val="00B050"/>
                </a:solidFill>
                <a:latin typeface="Roboto"/>
                <a:ea typeface="Roboto"/>
                <a:cs typeface="Roboto"/>
                <a:sym typeface="Roboto"/>
              </a:rPr>
              <a:t>$10,000 </a:t>
            </a:r>
            <a:r>
              <a:rPr lang="en" sz="2200" b="1" dirty="0">
                <a:solidFill>
                  <a:schemeClr val="dk1"/>
                </a:solidFill>
                <a:latin typeface="Roboto"/>
                <a:ea typeface="Roboto"/>
                <a:cs typeface="Roboto"/>
                <a:sym typeface="Roboto"/>
              </a:rPr>
              <a:t>per week</a:t>
            </a:r>
            <a:endParaRPr sz="2200" b="1" dirty="0">
              <a:solidFill>
                <a:srgbClr val="660000"/>
              </a:solidFill>
              <a:latin typeface="Roboto"/>
              <a:ea typeface="Roboto"/>
              <a:cs typeface="Roboto"/>
              <a:sym typeface="Roboto"/>
            </a:endParaRPr>
          </a:p>
          <a:p>
            <a:pPr marL="0" lvl="0" indent="0" algn="l" rtl="0">
              <a:lnSpc>
                <a:spcPct val="80000"/>
              </a:lnSpc>
              <a:spcBef>
                <a:spcPts val="1200"/>
              </a:spcBef>
              <a:spcAft>
                <a:spcPts val="1200"/>
              </a:spcAft>
              <a:buNone/>
            </a:pPr>
            <a:endParaRPr sz="2000" b="1" dirty="0">
              <a:solidFill>
                <a:schemeClr val="dk1"/>
              </a:solidFill>
              <a:latin typeface="Roboto"/>
              <a:ea typeface="Roboto"/>
              <a:cs typeface="Roboto"/>
              <a:sym typeface="Roboto"/>
            </a:endParaRPr>
          </a:p>
        </p:txBody>
      </p:sp>
      <p:sp>
        <p:nvSpPr>
          <p:cNvPr id="201" name="Google Shape;201;p29"/>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RANKS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&amp; LEADERSHIP</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02" name="Google Shape;202;p29"/>
          <p:cNvSpPr txBox="1"/>
          <p:nvPr/>
        </p:nvSpPr>
        <p:spPr>
          <a:xfrm>
            <a:off x="152400" y="4425696"/>
            <a:ext cx="9098400" cy="806344"/>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Achieve Silver Affiliate: Where leadership</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starts and </a:t>
            </a:r>
            <a:r>
              <a:rPr lang="en-US" sz="1900" b="1" i="1" dirty="0">
                <a:solidFill>
                  <a:srgbClr val="B45F06"/>
                </a:solidFill>
                <a:latin typeface="Roboto"/>
                <a:ea typeface="Roboto"/>
                <a:cs typeface="Roboto"/>
                <a:sym typeface="Roboto"/>
              </a:rPr>
              <a:t>At Cost Metals</a:t>
            </a:r>
            <a:r>
              <a:rPr lang="en" sz="1900" b="1" i="1" dirty="0">
                <a:solidFill>
                  <a:srgbClr val="B45F06"/>
                </a:solidFill>
                <a:latin typeface="Roboto"/>
                <a:ea typeface="Roboto"/>
                <a:cs typeface="Roboto"/>
                <a:sym typeface="Roboto"/>
              </a:rPr>
              <a:t> earnings soar!</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a:spLocks noGrp="1"/>
          </p:cNvSpPr>
          <p:nvPr>
            <p:ph type="body" idx="1"/>
          </p:nvPr>
        </p:nvSpPr>
        <p:spPr>
          <a:xfrm>
            <a:off x="1803458" y="941388"/>
            <a:ext cx="7434900" cy="2449500"/>
          </a:xfrm>
          <a:prstGeom prst="rect">
            <a:avLst/>
          </a:prstGeom>
        </p:spPr>
        <p:txBody>
          <a:bodyPr spcFirstLastPara="1" wrap="square" lIns="91425" tIns="91425" rIns="91425" bIns="91425" anchor="t" anchorCtr="0">
            <a:noAutofit/>
          </a:bodyPr>
          <a:lstStyle/>
          <a:p>
            <a:pPr marL="0" lvl="0" indent="0" algn="l" rtl="0">
              <a:spcAft>
                <a:spcPts val="0"/>
              </a:spcAft>
              <a:buNone/>
            </a:pPr>
            <a:r>
              <a:rPr lang="en" sz="3000" b="1" dirty="0">
                <a:solidFill>
                  <a:srgbClr val="660000"/>
                </a:solidFill>
                <a:latin typeface="Roboto"/>
                <a:ea typeface="Roboto"/>
                <a:cs typeface="Roboto"/>
                <a:sym typeface="Roboto"/>
              </a:rPr>
              <a:t>GOLD Affiliate</a:t>
            </a:r>
            <a:endParaRPr sz="3000" b="1" dirty="0">
              <a:solidFill>
                <a:srgbClr val="660000"/>
              </a:solidFill>
              <a:latin typeface="Roboto"/>
              <a:ea typeface="Roboto"/>
              <a:cs typeface="Roboto"/>
              <a:sym typeface="Roboto"/>
            </a:endParaRPr>
          </a:p>
          <a:p>
            <a:pPr marL="457200" lvl="0" indent="-355600" algn="l" rtl="0">
              <a:spcAft>
                <a:spcPts val="0"/>
              </a:spcAft>
              <a:buClr>
                <a:schemeClr val="dk1"/>
              </a:buClr>
              <a:buSzPts val="2000"/>
              <a:buFont typeface="Roboto"/>
              <a:buChar char="●"/>
            </a:pPr>
            <a:r>
              <a:rPr lang="en" sz="2200" b="1" dirty="0">
                <a:solidFill>
                  <a:schemeClr val="dk1"/>
                </a:solidFill>
                <a:latin typeface="Roboto"/>
                <a:ea typeface="Roboto"/>
                <a:cs typeface="Roboto"/>
                <a:sym typeface="Roboto"/>
              </a:rPr>
              <a:t>Requirements:</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6 Personally Sponsored, ACTIVE Customers</a:t>
            </a:r>
            <a:br>
              <a:rPr lang="en" sz="2200" dirty="0">
                <a:solidFill>
                  <a:schemeClr val="dk1"/>
                </a:solidFill>
                <a:latin typeface="Roboto"/>
                <a:ea typeface="Roboto"/>
                <a:cs typeface="Roboto"/>
                <a:sym typeface="Roboto"/>
              </a:rPr>
            </a:br>
            <a:r>
              <a:rPr lang="en" sz="2200" dirty="0">
                <a:solidFill>
                  <a:schemeClr val="dk1"/>
                </a:solidFill>
                <a:latin typeface="Roboto"/>
                <a:ea typeface="Roboto"/>
                <a:cs typeface="Roboto"/>
                <a:sym typeface="Roboto"/>
              </a:rPr>
              <a:t>on both sides (Left/Right)</a:t>
            </a:r>
            <a:endParaRPr sz="2200"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At least 1 Personally Sponsored SILVER-ranked customer on each side</a:t>
            </a:r>
            <a:endParaRPr sz="2200" dirty="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 sz="2200" b="1" dirty="0">
                <a:solidFill>
                  <a:schemeClr val="dk1"/>
                </a:solidFill>
                <a:latin typeface="Roboto"/>
                <a:ea typeface="Roboto"/>
                <a:cs typeface="Roboto"/>
                <a:sym typeface="Roboto"/>
              </a:rPr>
              <a:t>Earning Potential:</a:t>
            </a:r>
            <a:endParaRPr sz="2200" b="1"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Char char="○"/>
            </a:pPr>
            <a:r>
              <a:rPr lang="en" sz="2200" dirty="0">
                <a:solidFill>
                  <a:schemeClr val="dk1"/>
                </a:solidFill>
                <a:latin typeface="Roboto"/>
                <a:ea typeface="Roboto"/>
                <a:cs typeface="Roboto"/>
                <a:sym typeface="Roboto"/>
              </a:rPr>
              <a:t>Up to </a:t>
            </a:r>
            <a:r>
              <a:rPr lang="en" sz="2200" b="1" dirty="0">
                <a:solidFill>
                  <a:srgbClr val="00B050"/>
                </a:solidFill>
                <a:latin typeface="Roboto"/>
                <a:ea typeface="Roboto"/>
                <a:cs typeface="Roboto"/>
                <a:sym typeface="Roboto"/>
              </a:rPr>
              <a:t>$30,000 </a:t>
            </a:r>
            <a:r>
              <a:rPr lang="en" sz="2200" b="1" dirty="0">
                <a:solidFill>
                  <a:schemeClr val="dk1"/>
                </a:solidFill>
                <a:latin typeface="Roboto"/>
                <a:ea typeface="Roboto"/>
                <a:cs typeface="Roboto"/>
                <a:sym typeface="Roboto"/>
              </a:rPr>
              <a:t>per week</a:t>
            </a:r>
            <a:endParaRPr sz="2200" b="1" dirty="0">
              <a:solidFill>
                <a:srgbClr val="660000"/>
              </a:solidFill>
              <a:latin typeface="Roboto"/>
              <a:ea typeface="Roboto"/>
              <a:cs typeface="Roboto"/>
              <a:sym typeface="Roboto"/>
            </a:endParaRPr>
          </a:p>
          <a:p>
            <a:pPr marL="0" lvl="0" indent="0" algn="l" rtl="0">
              <a:lnSpc>
                <a:spcPct val="80000"/>
              </a:lnSpc>
              <a:spcBef>
                <a:spcPts val="1200"/>
              </a:spcBef>
              <a:spcAft>
                <a:spcPts val="1200"/>
              </a:spcAft>
              <a:buNone/>
            </a:pPr>
            <a:endParaRPr sz="2000" b="1" dirty="0">
              <a:solidFill>
                <a:schemeClr val="dk1"/>
              </a:solidFill>
              <a:latin typeface="Roboto"/>
              <a:ea typeface="Roboto"/>
              <a:cs typeface="Roboto"/>
              <a:sym typeface="Roboto"/>
            </a:endParaRPr>
          </a:p>
        </p:txBody>
      </p:sp>
      <p:sp>
        <p:nvSpPr>
          <p:cNvPr id="208" name="Google Shape;208;p30"/>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RANKS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&amp; LEADERSHIP</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09" name="Google Shape;209;p30"/>
          <p:cNvSpPr txBox="1"/>
          <p:nvPr/>
        </p:nvSpPr>
        <p:spPr>
          <a:xfrm>
            <a:off x="152400" y="4572000"/>
            <a:ext cx="9098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Lead the way to limitless potential.</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a:spLocks noGrp="1"/>
          </p:cNvSpPr>
          <p:nvPr>
            <p:ph type="body" idx="1"/>
          </p:nvPr>
        </p:nvSpPr>
        <p:spPr>
          <a:xfrm>
            <a:off x="1409758" y="1449388"/>
            <a:ext cx="7434900" cy="2449500"/>
          </a:xfrm>
          <a:prstGeom prst="rect">
            <a:avLst/>
          </a:prstGeom>
        </p:spPr>
        <p:txBody>
          <a:bodyPr spcFirstLastPara="1" wrap="square" lIns="91425" tIns="91425" rIns="91425" bIns="91425" anchor="t" anchorCtr="0">
            <a:noAutofit/>
          </a:bodyPr>
          <a:lstStyle/>
          <a:p>
            <a:pPr marL="0" lvl="0" indent="0" algn="l" rtl="0">
              <a:spcAft>
                <a:spcPts val="0"/>
              </a:spcAft>
              <a:buNone/>
            </a:pPr>
            <a:r>
              <a:rPr lang="en" sz="3000" b="1" dirty="0" smtClean="0">
                <a:solidFill>
                  <a:srgbClr val="660000"/>
                </a:solidFill>
                <a:latin typeface="Roboto"/>
                <a:ea typeface="Roboto"/>
                <a:cs typeface="Roboto"/>
                <a:sym typeface="Roboto"/>
              </a:rPr>
              <a:t>All Affiliate Ranks</a:t>
            </a:r>
            <a:endParaRPr sz="3000" b="1" dirty="0">
              <a:solidFill>
                <a:srgbClr val="660000"/>
              </a:solidFill>
              <a:latin typeface="Roboto"/>
              <a:ea typeface="Roboto"/>
              <a:cs typeface="Roboto"/>
              <a:sym typeface="Roboto"/>
            </a:endParaRPr>
          </a:p>
          <a:p>
            <a:pPr marL="457200" lvl="0" indent="-355600" algn="l" rtl="0">
              <a:spcAft>
                <a:spcPts val="0"/>
              </a:spcAft>
              <a:buClr>
                <a:schemeClr val="dk1"/>
              </a:buClr>
              <a:buSzPts val="2000"/>
              <a:buFont typeface="Roboto"/>
              <a:buChar char="●"/>
            </a:pPr>
            <a:r>
              <a:rPr lang="en" sz="2200" b="1" dirty="0">
                <a:solidFill>
                  <a:schemeClr val="dk1"/>
                </a:solidFill>
                <a:latin typeface="Roboto"/>
                <a:ea typeface="Roboto"/>
                <a:cs typeface="Roboto"/>
                <a:sym typeface="Roboto"/>
              </a:rPr>
              <a:t>Requirements</a:t>
            </a:r>
            <a:r>
              <a:rPr lang="en" sz="2200" b="1" dirty="0" smtClean="0">
                <a:solidFill>
                  <a:schemeClr val="dk1"/>
                </a:solidFill>
                <a:latin typeface="Roboto"/>
                <a:ea typeface="Roboto"/>
                <a:cs typeface="Roboto"/>
                <a:sym typeface="Roboto"/>
              </a:rPr>
              <a:t>: Do something to generate at least 15 points in a rolling 32 days time frame.</a:t>
            </a:r>
          </a:p>
          <a:p>
            <a:pPr marL="457200" lvl="0" indent="-355600" algn="l" rtl="0">
              <a:spcAft>
                <a:spcPts val="0"/>
              </a:spcAft>
              <a:buClr>
                <a:schemeClr val="dk1"/>
              </a:buClr>
              <a:buSzPts val="2000"/>
              <a:buFont typeface="Roboto"/>
              <a:buChar char="●"/>
            </a:pPr>
            <a:r>
              <a:rPr lang="en" sz="2200" b="1" dirty="0" smtClean="0">
                <a:solidFill>
                  <a:schemeClr val="dk1"/>
                </a:solidFill>
                <a:latin typeface="Roboto"/>
                <a:ea typeface="Roboto"/>
                <a:cs typeface="Roboto"/>
                <a:sym typeface="Roboto"/>
              </a:rPr>
              <a:t>Its all shared reward point volume, so if you want to recieve the points we ask that you help contribute to the points. </a:t>
            </a:r>
            <a:endParaRPr sz="2000" b="1" dirty="0">
              <a:solidFill>
                <a:schemeClr val="dk1"/>
              </a:solidFill>
              <a:latin typeface="Roboto"/>
              <a:ea typeface="Roboto"/>
              <a:cs typeface="Roboto"/>
              <a:sym typeface="Roboto"/>
            </a:endParaRPr>
          </a:p>
        </p:txBody>
      </p:sp>
      <p:sp>
        <p:nvSpPr>
          <p:cNvPr id="208" name="Google Shape;208;p30"/>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RANKS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&amp; LEADERSHIP</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09" name="Google Shape;209;p30"/>
          <p:cNvSpPr txBox="1"/>
          <p:nvPr/>
        </p:nvSpPr>
        <p:spPr>
          <a:xfrm>
            <a:off x="152400" y="4572000"/>
            <a:ext cx="9098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Lead the way to limitless potential.</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body" idx="1"/>
          </p:nvPr>
        </p:nvSpPr>
        <p:spPr>
          <a:xfrm>
            <a:off x="1271981" y="1719269"/>
            <a:ext cx="7010700" cy="2449500"/>
          </a:xfrm>
          <a:prstGeom prst="rect">
            <a:avLst/>
          </a:prstGeom>
        </p:spPr>
        <p:txBody>
          <a:bodyPr spcFirstLastPara="1" wrap="square" lIns="91425" tIns="91425" rIns="91425" bIns="91425" anchor="t" anchorCtr="0">
            <a:normAutofit/>
          </a:bodyPr>
          <a:lstStyle/>
          <a:p>
            <a:pPr marL="457200" lvl="0" indent="-431800" algn="l" rtl="0">
              <a:lnSpc>
                <a:spcPct val="100000"/>
              </a:lnSpc>
              <a:spcBef>
                <a:spcPts val="0"/>
              </a:spcBef>
              <a:spcAft>
                <a:spcPts val="0"/>
              </a:spcAft>
              <a:buClr>
                <a:srgbClr val="000000"/>
              </a:buClr>
              <a:buSzPts val="3200"/>
              <a:buFont typeface="Roboto"/>
              <a:buAutoNum type="arabicPeriod"/>
            </a:pPr>
            <a:r>
              <a:rPr lang="en" sz="3600" b="1" dirty="0" smtClean="0">
                <a:solidFill>
                  <a:srgbClr val="000000"/>
                </a:solidFill>
                <a:latin typeface="Roboto"/>
                <a:ea typeface="Roboto"/>
                <a:cs typeface="Roboto"/>
                <a:sym typeface="Roboto"/>
              </a:rPr>
              <a:t>Why Metals?</a:t>
            </a:r>
            <a:endParaRPr sz="3600" b="1" dirty="0">
              <a:solidFill>
                <a:srgbClr val="000000"/>
              </a:solidFill>
              <a:latin typeface="Roboto"/>
              <a:ea typeface="Roboto"/>
              <a:cs typeface="Roboto"/>
              <a:sym typeface="Roboto"/>
            </a:endParaRPr>
          </a:p>
          <a:p>
            <a:pPr lvl="0" indent="-431800">
              <a:lnSpc>
                <a:spcPct val="100000"/>
              </a:lnSpc>
              <a:buClr>
                <a:srgbClr val="000000"/>
              </a:buClr>
              <a:buSzPts val="3200"/>
              <a:buFont typeface="Roboto"/>
              <a:buAutoNum type="arabicPeriod"/>
            </a:pPr>
            <a:r>
              <a:rPr lang="en" sz="3600" b="1" dirty="0" smtClean="0">
                <a:solidFill>
                  <a:srgbClr val="000000"/>
                </a:solidFill>
                <a:latin typeface="Roboto"/>
                <a:ea typeface="Roboto"/>
                <a:cs typeface="Roboto"/>
                <a:sym typeface="Roboto"/>
              </a:rPr>
              <a:t>Why ACM specifically?</a:t>
            </a:r>
            <a:endParaRPr sz="3600" b="1" dirty="0">
              <a:solidFill>
                <a:srgbClr val="000000"/>
              </a:solidFill>
              <a:latin typeface="Roboto"/>
              <a:ea typeface="Roboto"/>
              <a:cs typeface="Roboto"/>
              <a:sym typeface="Roboto"/>
            </a:endParaRPr>
          </a:p>
          <a:p>
            <a:pPr lvl="0" indent="-431800">
              <a:lnSpc>
                <a:spcPct val="100000"/>
              </a:lnSpc>
              <a:buClr>
                <a:srgbClr val="000000"/>
              </a:buClr>
              <a:buSzPts val="3200"/>
              <a:buFont typeface="Roboto"/>
              <a:buAutoNum type="arabicPeriod"/>
            </a:pPr>
            <a:r>
              <a:rPr lang="en" sz="3600" b="1" dirty="0" smtClean="0">
                <a:solidFill>
                  <a:srgbClr val="000000"/>
                </a:solidFill>
                <a:latin typeface="Roboto"/>
                <a:ea typeface="Roboto"/>
                <a:cs typeface="Roboto"/>
                <a:sym typeface="Roboto"/>
              </a:rPr>
              <a:t>Why choose to be an Affiliate?</a:t>
            </a:r>
            <a:endParaRPr sz="3600" b="1" dirty="0">
              <a:solidFill>
                <a:srgbClr val="000000"/>
              </a:solidFill>
              <a:latin typeface="Roboto"/>
              <a:ea typeface="Roboto"/>
              <a:cs typeface="Roboto"/>
              <a:sym typeface="Roboto"/>
            </a:endParaRPr>
          </a:p>
        </p:txBody>
      </p:sp>
      <p:sp>
        <p:nvSpPr>
          <p:cNvPr id="63" name="Google Shape;63;p14"/>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US" sz="5000" b="1" dirty="0" smtClean="0">
                <a:solidFill>
                  <a:srgbClr val="783F04"/>
                </a:solidFill>
                <a:latin typeface="Roboto"/>
                <a:ea typeface="Roboto"/>
                <a:cs typeface="Roboto"/>
                <a:sym typeface="Roboto"/>
              </a:rPr>
              <a:t>L</a:t>
            </a:r>
            <a:r>
              <a:rPr lang="en" sz="5000" b="1" dirty="0" smtClean="0">
                <a:solidFill>
                  <a:srgbClr val="783F04"/>
                </a:solidFill>
                <a:latin typeface="Roboto"/>
                <a:ea typeface="Roboto"/>
                <a:cs typeface="Roboto"/>
                <a:sym typeface="Roboto"/>
              </a:rPr>
              <a:t>et’s Talk!</a:t>
            </a:r>
            <a:endParaRPr sz="3000" b="1" dirty="0">
              <a:solidFill>
                <a:srgbClr val="783F04"/>
              </a:solidFill>
              <a:latin typeface="Roboto"/>
              <a:ea typeface="Roboto"/>
              <a:cs typeface="Roboto"/>
              <a:sym typeface="Roboto"/>
            </a:endParaRPr>
          </a:p>
        </p:txBody>
      </p:sp>
      <p:sp>
        <p:nvSpPr>
          <p:cNvPr id="64" name="Google Shape;64;p14"/>
          <p:cNvSpPr txBox="1"/>
          <p:nvPr/>
        </p:nvSpPr>
        <p:spPr>
          <a:xfrm>
            <a:off x="152400" y="4425696"/>
            <a:ext cx="9098400" cy="806344"/>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The RIGHT time. The RIGHT products. </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The RIGHT choice… The </a:t>
            </a:r>
            <a:r>
              <a:rPr lang="en-US" sz="1900" b="1" i="1" dirty="0">
                <a:solidFill>
                  <a:srgbClr val="B45F06"/>
                </a:solidFill>
                <a:latin typeface="Roboto"/>
                <a:ea typeface="Roboto"/>
                <a:cs typeface="Roboto"/>
                <a:sym typeface="Roboto"/>
              </a:rPr>
              <a:t>At Cost Metals</a:t>
            </a:r>
            <a:r>
              <a:rPr lang="en" sz="1900" b="1" i="1" dirty="0">
                <a:solidFill>
                  <a:srgbClr val="B45F06"/>
                </a:solidFill>
                <a:latin typeface="Roboto"/>
                <a:ea typeface="Roboto"/>
                <a:cs typeface="Roboto"/>
                <a:sym typeface="Roboto"/>
              </a:rPr>
              <a:t> Way!</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DE9B772-4441-6467-7A05-D28BA6726518}"/>
            </a:ext>
          </a:extLst>
        </p:cNvPr>
        <p:cNvGrpSpPr/>
        <p:nvPr/>
      </p:nvGrpSpPr>
      <p:grpSpPr>
        <a:xfrm>
          <a:off x="0" y="0"/>
          <a:ext cx="0" cy="0"/>
          <a:chOff x="0" y="0"/>
          <a:chExt cx="0" cy="0"/>
        </a:xfrm>
      </p:grpSpPr>
      <p:grpSp>
        <p:nvGrpSpPr>
          <p:cNvPr id="2" name="Group 20">
            <a:extLst>
              <a:ext uri="{FF2B5EF4-FFF2-40B4-BE49-F238E27FC236}">
                <a16:creationId xmlns:a16="http://schemas.microsoft.com/office/drawing/2014/main" xmlns="" id="{EEDAC952-FCFE-5809-AA63-A3070AA75004}"/>
              </a:ext>
            </a:extLst>
          </p:cNvPr>
          <p:cNvGrpSpPr/>
          <p:nvPr/>
        </p:nvGrpSpPr>
        <p:grpSpPr>
          <a:xfrm>
            <a:off x="0" y="1054340"/>
            <a:ext cx="4135511" cy="4081495"/>
            <a:chOff x="0" y="1054340"/>
            <a:chExt cx="4135511" cy="4081495"/>
          </a:xfrm>
        </p:grpSpPr>
        <p:pic>
          <p:nvPicPr>
            <p:cNvPr id="5" name="Picture 4" descr="A diagram of people and a diagram of a company&#10;&#10;Description automatically generated with medium confidence">
              <a:extLst>
                <a:ext uri="{FF2B5EF4-FFF2-40B4-BE49-F238E27FC236}">
                  <a16:creationId xmlns:a16="http://schemas.microsoft.com/office/drawing/2014/main" xmlns="" id="{46627B8E-8E58-65C8-8627-101D6C74DA0D}"/>
                </a:ext>
              </a:extLst>
            </p:cNvPr>
            <p:cNvPicPr>
              <a:picLocks noChangeAspect="1"/>
            </p:cNvPicPr>
            <p:nvPr/>
          </p:nvPicPr>
          <p:blipFill>
            <a:blip r:embed="rId3"/>
            <a:srcRect l="41121" t="9679" r="4519" b="15610"/>
            <a:stretch/>
          </p:blipFill>
          <p:spPr>
            <a:xfrm>
              <a:off x="0" y="1360750"/>
              <a:ext cx="4135511" cy="3775085"/>
            </a:xfrm>
            <a:prstGeom prst="ellipse">
              <a:avLst/>
            </a:prstGeom>
          </p:spPr>
        </p:pic>
        <p:sp>
          <p:nvSpPr>
            <p:cNvPr id="19" name="Rectangle 18">
              <a:extLst>
                <a:ext uri="{FF2B5EF4-FFF2-40B4-BE49-F238E27FC236}">
                  <a16:creationId xmlns:a16="http://schemas.microsoft.com/office/drawing/2014/main" xmlns="" id="{1F2F12B9-F5EE-73A3-318F-8D2E0A882C66}"/>
                </a:ext>
              </a:extLst>
            </p:cNvPr>
            <p:cNvSpPr/>
            <p:nvPr/>
          </p:nvSpPr>
          <p:spPr>
            <a:xfrm>
              <a:off x="1619794" y="1054340"/>
              <a:ext cx="927463" cy="480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and black screen with two people&#10;&#10;Description automatically generated with medium confidence">
              <a:extLst>
                <a:ext uri="{FF2B5EF4-FFF2-40B4-BE49-F238E27FC236}">
                  <a16:creationId xmlns:a16="http://schemas.microsoft.com/office/drawing/2014/main" xmlns="" id="{E15D507C-83DD-1C48-25E9-A7B3EAE5BB48}"/>
                </a:ext>
              </a:extLst>
            </p:cNvPr>
            <p:cNvPicPr>
              <a:picLocks noChangeAspect="1"/>
            </p:cNvPicPr>
            <p:nvPr/>
          </p:nvPicPr>
          <p:blipFill>
            <a:blip r:embed="rId4">
              <a:duotone>
                <a:prstClr val="black"/>
                <a:srgbClr val="CC3300">
                  <a:tint val="45000"/>
                  <a:satMod val="400000"/>
                </a:srgbClr>
              </a:duotone>
              <a:extLst>
                <a:ext uri="{BEBA8EAE-BF5A-486C-A8C5-ECC9F3942E4B}">
                  <a14:imgProps xmlns:a14="http://schemas.microsoft.com/office/drawing/2010/main" xmlns="">
                    <a14:imgLayer r:embed="rId5">
                      <a14:imgEffect>
                        <a14:colorTemperature colorTemp="4700"/>
                      </a14:imgEffect>
                    </a14:imgLayer>
                  </a14:imgProps>
                </a:ext>
              </a:extLst>
            </a:blip>
            <a:stretch>
              <a:fillRect/>
            </a:stretch>
          </p:blipFill>
          <p:spPr>
            <a:xfrm>
              <a:off x="1319676" y="1054340"/>
              <a:ext cx="1514677" cy="1005840"/>
            </a:xfrm>
            <a:prstGeom prst="rect">
              <a:avLst/>
            </a:prstGeom>
          </p:spPr>
        </p:pic>
      </p:grpSp>
      <p:pic>
        <p:nvPicPr>
          <p:cNvPr id="20" name="Picture 19" descr="A black and white frame with orange and white stripes&#10;&#10;Description automatically generated">
            <a:extLst>
              <a:ext uri="{FF2B5EF4-FFF2-40B4-BE49-F238E27FC236}">
                <a16:creationId xmlns:a16="http://schemas.microsoft.com/office/drawing/2014/main" xmlns="" id="{5553E8E4-76BC-74C8-6A17-7813C00B4A73}"/>
              </a:ext>
            </a:extLst>
          </p:cNvPr>
          <p:cNvPicPr>
            <a:picLocks noChangeAspect="1"/>
          </p:cNvPicPr>
          <p:nvPr/>
        </p:nvPicPr>
        <p:blipFill>
          <a:blip r:embed="rId6"/>
          <a:stretch>
            <a:fillRect/>
          </a:stretch>
        </p:blipFill>
        <p:spPr>
          <a:xfrm>
            <a:off x="1116" y="0"/>
            <a:ext cx="9141768" cy="5143500"/>
          </a:xfrm>
          <a:prstGeom prst="rect">
            <a:avLst/>
          </a:prstGeom>
        </p:spPr>
      </p:pic>
      <p:sp>
        <p:nvSpPr>
          <p:cNvPr id="6" name="Google Shape;215;p31">
            <a:extLst>
              <a:ext uri="{FF2B5EF4-FFF2-40B4-BE49-F238E27FC236}">
                <a16:creationId xmlns:a16="http://schemas.microsoft.com/office/drawing/2014/main" xmlns="" id="{58F1D1C2-FFF9-8B5F-6688-F926251D1A63}"/>
              </a:ext>
            </a:extLst>
          </p:cNvPr>
          <p:cNvSpPr txBox="1">
            <a:spLocks/>
          </p:cNvSpPr>
          <p:nvPr/>
        </p:nvSpPr>
        <p:spPr>
          <a:xfrm>
            <a:off x="2180847"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70000"/>
              </a:lnSpc>
            </a:pPr>
            <a:r>
              <a:rPr lang="en-US" sz="3000" b="1" cap="all" dirty="0">
                <a:solidFill>
                  <a:srgbClr val="783F04"/>
                </a:solidFill>
                <a:latin typeface="Roboto"/>
                <a:ea typeface="Roboto"/>
                <a:cs typeface="Roboto"/>
                <a:sym typeface="Roboto"/>
              </a:rPr>
              <a:t>Qualification </a:t>
            </a:r>
            <a:br>
              <a:rPr lang="en-US" sz="3000" b="1" cap="all" dirty="0">
                <a:solidFill>
                  <a:srgbClr val="783F04"/>
                </a:solidFill>
                <a:latin typeface="Roboto"/>
                <a:ea typeface="Roboto"/>
                <a:cs typeface="Roboto"/>
                <a:sym typeface="Roboto"/>
              </a:rPr>
            </a:br>
            <a:r>
              <a:rPr lang="en-US" sz="2400" b="1" cap="all" dirty="0">
                <a:solidFill>
                  <a:srgbClr val="783F04"/>
                </a:solidFill>
                <a:latin typeface="Roboto"/>
                <a:ea typeface="Roboto"/>
                <a:cs typeface="Roboto"/>
                <a:sym typeface="Roboto"/>
              </a:rPr>
              <a:t>for </a:t>
            </a:r>
            <a:r>
              <a:rPr lang="en-US" sz="2400" b="1" cap="all" dirty="0" smtClean="0">
                <a:solidFill>
                  <a:srgbClr val="783F04"/>
                </a:solidFill>
                <a:latin typeface="Roboto"/>
                <a:ea typeface="Roboto"/>
                <a:cs typeface="Roboto"/>
                <a:sym typeface="Roboto"/>
              </a:rPr>
              <a:t>Team Commissions</a:t>
            </a:r>
            <a:endParaRPr lang="en-US" sz="2400" b="1" cap="all" dirty="0">
              <a:solidFill>
                <a:srgbClr val="783F04"/>
              </a:solidFill>
              <a:latin typeface="Roboto"/>
              <a:ea typeface="Roboto"/>
              <a:cs typeface="Roboto"/>
              <a:sym typeface="Roboto"/>
            </a:endParaRPr>
          </a:p>
          <a:p>
            <a:pPr algn="r">
              <a:lnSpc>
                <a:spcPct val="70000"/>
              </a:lnSpc>
            </a:pPr>
            <a:endParaRPr lang="en-US" sz="3000" b="1" dirty="0">
              <a:solidFill>
                <a:srgbClr val="783F04"/>
              </a:solidFill>
              <a:latin typeface="Roboto"/>
              <a:ea typeface="Roboto"/>
              <a:cs typeface="Roboto"/>
              <a:sym typeface="Roboto"/>
            </a:endParaRPr>
          </a:p>
        </p:txBody>
      </p:sp>
      <p:sp>
        <p:nvSpPr>
          <p:cNvPr id="15" name="Google Shape;223;p32">
            <a:extLst>
              <a:ext uri="{FF2B5EF4-FFF2-40B4-BE49-F238E27FC236}">
                <a16:creationId xmlns:a16="http://schemas.microsoft.com/office/drawing/2014/main" xmlns="" id="{F3CC3670-467E-64C8-6C23-43267002E4FC}"/>
              </a:ext>
            </a:extLst>
          </p:cNvPr>
          <p:cNvSpPr txBox="1"/>
          <p:nvPr/>
        </p:nvSpPr>
        <p:spPr>
          <a:xfrm>
            <a:off x="4071768" y="3678865"/>
            <a:ext cx="5931477" cy="1274165"/>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smtClean="0">
                <a:solidFill>
                  <a:srgbClr val="B45F06"/>
                </a:solidFill>
                <a:latin typeface="Roboto"/>
                <a:ea typeface="Roboto"/>
                <a:cs typeface="Roboto"/>
                <a:sym typeface="Roboto"/>
              </a:rPr>
              <a:t>To advance to the next rank,</a:t>
            </a:r>
            <a:br>
              <a:rPr lang="en" sz="1900" b="1" i="1" dirty="0" smtClean="0">
                <a:solidFill>
                  <a:srgbClr val="B45F06"/>
                </a:solidFill>
                <a:latin typeface="Roboto"/>
                <a:ea typeface="Roboto"/>
                <a:cs typeface="Roboto"/>
                <a:sym typeface="Roboto"/>
              </a:rPr>
            </a:br>
            <a:r>
              <a:rPr lang="en" sz="1900" b="1" i="1" dirty="0" smtClean="0">
                <a:solidFill>
                  <a:srgbClr val="B45F06"/>
                </a:solidFill>
                <a:latin typeface="Roboto"/>
                <a:ea typeface="Roboto"/>
                <a:cs typeface="Roboto"/>
                <a:sym typeface="Roboto"/>
              </a:rPr>
              <a:t>it is necessary to help</a:t>
            </a:r>
            <a:br>
              <a:rPr lang="en" sz="1900" b="1" i="1" dirty="0" smtClean="0">
                <a:solidFill>
                  <a:srgbClr val="B45F06"/>
                </a:solidFill>
                <a:latin typeface="Roboto"/>
                <a:ea typeface="Roboto"/>
                <a:cs typeface="Roboto"/>
                <a:sym typeface="Roboto"/>
              </a:rPr>
            </a:br>
            <a:r>
              <a:rPr lang="en" sz="1900" b="1" i="1" dirty="0" smtClean="0">
                <a:solidFill>
                  <a:srgbClr val="B45F06"/>
                </a:solidFill>
                <a:latin typeface="Roboto"/>
                <a:ea typeface="Roboto"/>
                <a:cs typeface="Roboto"/>
                <a:sym typeface="Roboto"/>
              </a:rPr>
              <a:t>those on your team </a:t>
            </a:r>
            <a:br>
              <a:rPr lang="en" sz="1900" b="1" i="1" dirty="0" smtClean="0">
                <a:solidFill>
                  <a:srgbClr val="B45F06"/>
                </a:solidFill>
                <a:latin typeface="Roboto"/>
                <a:ea typeface="Roboto"/>
                <a:cs typeface="Roboto"/>
                <a:sym typeface="Roboto"/>
              </a:rPr>
            </a:br>
            <a:r>
              <a:rPr lang="en" sz="1900" b="1" i="1" dirty="0" smtClean="0">
                <a:solidFill>
                  <a:srgbClr val="B45F06"/>
                </a:solidFill>
                <a:latin typeface="Roboto"/>
                <a:ea typeface="Roboto"/>
                <a:cs typeface="Roboto"/>
                <a:sym typeface="Roboto"/>
              </a:rPr>
              <a:t>also to advance</a:t>
            </a:r>
            <a:endParaRPr sz="1900" b="1" dirty="0">
              <a:solidFill>
                <a:srgbClr val="B45F06"/>
              </a:solidFill>
              <a:latin typeface="Roboto"/>
              <a:ea typeface="Roboto"/>
              <a:cs typeface="Roboto"/>
              <a:sym typeface="Roboto"/>
            </a:endParaRPr>
          </a:p>
        </p:txBody>
      </p:sp>
      <p:grpSp>
        <p:nvGrpSpPr>
          <p:cNvPr id="4" name="Group 24">
            <a:extLst>
              <a:ext uri="{FF2B5EF4-FFF2-40B4-BE49-F238E27FC236}">
                <a16:creationId xmlns:a16="http://schemas.microsoft.com/office/drawing/2014/main" xmlns="" id="{A9443F7B-B4F4-E3E2-B6BA-74E9E3175EF2}"/>
              </a:ext>
            </a:extLst>
          </p:cNvPr>
          <p:cNvGrpSpPr/>
          <p:nvPr/>
        </p:nvGrpSpPr>
        <p:grpSpPr>
          <a:xfrm>
            <a:off x="4007272" y="966181"/>
            <a:ext cx="4837875" cy="568227"/>
            <a:chOff x="4007272" y="966181"/>
            <a:chExt cx="4837875" cy="568227"/>
          </a:xfrm>
        </p:grpSpPr>
        <p:sp>
          <p:nvSpPr>
            <p:cNvPr id="9" name="Rectangle: Rounded Corners 8">
              <a:extLst>
                <a:ext uri="{FF2B5EF4-FFF2-40B4-BE49-F238E27FC236}">
                  <a16:creationId xmlns:a16="http://schemas.microsoft.com/office/drawing/2014/main" xmlns="" id="{7B893F34-FECD-62BB-9E8A-CF7B38546D3B}"/>
                </a:ext>
              </a:extLst>
            </p:cNvPr>
            <p:cNvSpPr/>
            <p:nvPr/>
          </p:nvSpPr>
          <p:spPr>
            <a:xfrm>
              <a:off x="4007272" y="988055"/>
              <a:ext cx="4837875" cy="546353"/>
            </a:xfrm>
            <a:prstGeom prst="roundRect">
              <a:avLst/>
            </a:prstGeom>
            <a:gradFill flip="none" rotWithShape="1">
              <a:gsLst>
                <a:gs pos="0">
                  <a:srgbClr val="7A2410"/>
                </a:gs>
                <a:gs pos="87000">
                  <a:srgbClr val="FEE88B"/>
                </a:gs>
                <a:gs pos="77000">
                  <a:srgbClr val="AF4C1F"/>
                </a:gs>
                <a:gs pos="98000">
                  <a:srgbClr val="C47732">
                    <a:shade val="100000"/>
                    <a:satMod val="115000"/>
                  </a:srgbClr>
                </a:gs>
              </a:gsLst>
              <a:lin ang="0" scaled="1"/>
              <a:tileRect/>
            </a:gra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FFC6DBDE-650B-81E8-18B8-A05CCF8753F2}"/>
                </a:ext>
              </a:extLst>
            </p:cNvPr>
            <p:cNvSpPr txBox="1"/>
            <p:nvPr/>
          </p:nvSpPr>
          <p:spPr>
            <a:xfrm>
              <a:off x="4071769" y="1003610"/>
              <a:ext cx="4303059" cy="492443"/>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t>COPPER </a:t>
              </a:r>
              <a:r>
                <a:rPr lang="en-US" b="1" dirty="0" smtClean="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t>AFFILIATE</a:t>
              </a:r>
              <a:br>
                <a:rPr lang="en-US" b="1" dirty="0" smtClean="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br>
              <a:r>
                <a:rPr lang="en-US" sz="1200" dirty="0" smtClean="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1 </a:t>
              </a:r>
              <a: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ACTIVE CUSTOMER LEFT AND RIGHT</a:t>
              </a:r>
            </a:p>
          </p:txBody>
        </p:sp>
        <p:pic>
          <p:nvPicPr>
            <p:cNvPr id="3" name="Picture 2" descr="A black and white image of a person&#10;&#10;Description automatically generated">
              <a:extLst>
                <a:ext uri="{FF2B5EF4-FFF2-40B4-BE49-F238E27FC236}">
                  <a16:creationId xmlns:a16="http://schemas.microsoft.com/office/drawing/2014/main" xmlns="" id="{FE945BE2-4481-A897-0C0E-D7E50BDEF313}"/>
                </a:ext>
              </a:extLst>
            </p:cNvPr>
            <p:cNvPicPr>
              <a:picLocks noChangeAspect="1"/>
            </p:cNvPicPr>
            <p:nvPr/>
          </p:nvPicPr>
          <p:blipFill>
            <a:blip r:embed="rId7"/>
            <a:stretch>
              <a:fillRect/>
            </a:stretch>
          </p:blipFill>
          <p:spPr>
            <a:xfrm>
              <a:off x="7953937" y="966181"/>
              <a:ext cx="707922" cy="548640"/>
            </a:xfrm>
            <a:prstGeom prst="rect">
              <a:avLst/>
            </a:prstGeom>
          </p:spPr>
        </p:pic>
      </p:grpSp>
      <p:grpSp>
        <p:nvGrpSpPr>
          <p:cNvPr id="7" name="Group 23">
            <a:extLst>
              <a:ext uri="{FF2B5EF4-FFF2-40B4-BE49-F238E27FC236}">
                <a16:creationId xmlns:a16="http://schemas.microsoft.com/office/drawing/2014/main" xmlns="" id="{1106EF95-6DD2-382B-828C-6546964CD185}"/>
              </a:ext>
            </a:extLst>
          </p:cNvPr>
          <p:cNvGrpSpPr/>
          <p:nvPr/>
        </p:nvGrpSpPr>
        <p:grpSpPr>
          <a:xfrm>
            <a:off x="4007272" y="1605699"/>
            <a:ext cx="4845043" cy="1277439"/>
            <a:chOff x="4007272" y="1605699"/>
            <a:chExt cx="4845043" cy="1277439"/>
          </a:xfrm>
        </p:grpSpPr>
        <p:sp>
          <p:nvSpPr>
            <p:cNvPr id="11" name="Rectangle: Rounded Corners 10">
              <a:extLst>
                <a:ext uri="{FF2B5EF4-FFF2-40B4-BE49-F238E27FC236}">
                  <a16:creationId xmlns:a16="http://schemas.microsoft.com/office/drawing/2014/main" xmlns="" id="{35134FF9-734C-8750-2743-5841CAEE2E91}"/>
                </a:ext>
              </a:extLst>
            </p:cNvPr>
            <p:cNvSpPr/>
            <p:nvPr/>
          </p:nvSpPr>
          <p:spPr>
            <a:xfrm>
              <a:off x="4007272" y="1605699"/>
              <a:ext cx="4845043" cy="941827"/>
            </a:xfrm>
            <a:prstGeom prst="roundRect">
              <a:avLst/>
            </a:prstGeom>
            <a:gradFill flip="none" rotWithShape="1">
              <a:gsLst>
                <a:gs pos="0">
                  <a:schemeClr val="bg2">
                    <a:lumMod val="75000"/>
                  </a:schemeClr>
                </a:gs>
                <a:gs pos="85000">
                  <a:schemeClr val="bg1"/>
                </a:gs>
                <a:gs pos="76000">
                  <a:schemeClr val="bg2">
                    <a:lumMod val="60000"/>
                    <a:lumOff val="40000"/>
                  </a:schemeClr>
                </a:gs>
                <a:gs pos="100000">
                  <a:schemeClr val="tx2">
                    <a:lumMod val="75000"/>
                  </a:schemeClr>
                </a:gs>
              </a:gsLst>
              <a:lin ang="0" scaled="1"/>
              <a:tileRect/>
            </a:gra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F384FE8C-61F8-DE19-600D-81655D1618ED}"/>
                </a:ext>
              </a:extLst>
            </p:cNvPr>
            <p:cNvSpPr txBox="1"/>
            <p:nvPr/>
          </p:nvSpPr>
          <p:spPr>
            <a:xfrm>
              <a:off x="4071769" y="1621254"/>
              <a:ext cx="4310227" cy="1261884"/>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t>SILVER </a:t>
              </a:r>
              <a:r>
                <a:rPr lang="en-US" b="1" dirty="0" smtClean="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t>AFFILIATE</a:t>
              </a:r>
              <a:br>
                <a:rPr lang="en-US" b="1" dirty="0" smtClean="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br>
              <a:r>
                <a:rPr lang="en-US" b="1" dirty="0" smtClean="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3</a:t>
              </a:r>
              <a:r>
                <a:rPr lang="en-US" sz="1200" dirty="0" smtClean="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 </a:t>
              </a:r>
              <a: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ACTIVE CUSTOMERS </a:t>
              </a:r>
              <a:r>
                <a:rPr lang="en-US" sz="1200" dirty="0" smtClean="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LEFT AND </a:t>
              </a:r>
              <a: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RIGHT</a:t>
              </a:r>
              <a:b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br>
              <a: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1 PERSONALLY SPONSORED, ACTIVE, COPPER</a:t>
              </a:r>
              <a:b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br>
              <a: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AFFILIATE ON BOTH SIDES (LEFT &amp; RIGHT)</a:t>
              </a:r>
            </a:p>
            <a:p>
              <a:endPar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a:p>
              <a:endPar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pic>
          <p:nvPicPr>
            <p:cNvPr id="17" name="Picture 16" descr="A black background with white text&#10;&#10;Description automatically generated">
              <a:extLst>
                <a:ext uri="{FF2B5EF4-FFF2-40B4-BE49-F238E27FC236}">
                  <a16:creationId xmlns:a16="http://schemas.microsoft.com/office/drawing/2014/main" xmlns="" id="{53772D67-FAF3-D345-8593-28CC4E2D5A6D}"/>
                </a:ext>
              </a:extLst>
            </p:cNvPr>
            <p:cNvPicPr>
              <a:picLocks noChangeAspect="1"/>
            </p:cNvPicPr>
            <p:nvPr/>
          </p:nvPicPr>
          <p:blipFill>
            <a:blip r:embed="rId8"/>
            <a:stretch>
              <a:fillRect/>
            </a:stretch>
          </p:blipFill>
          <p:spPr>
            <a:xfrm>
              <a:off x="7878907" y="1778645"/>
              <a:ext cx="825910" cy="640080"/>
            </a:xfrm>
            <a:prstGeom prst="rect">
              <a:avLst/>
            </a:prstGeom>
          </p:spPr>
        </p:pic>
      </p:grpSp>
      <p:grpSp>
        <p:nvGrpSpPr>
          <p:cNvPr id="21" name="Group 22">
            <a:extLst>
              <a:ext uri="{FF2B5EF4-FFF2-40B4-BE49-F238E27FC236}">
                <a16:creationId xmlns:a16="http://schemas.microsoft.com/office/drawing/2014/main" xmlns="" id="{EBFA3C22-9F7F-E604-F921-FD616DA1822D}"/>
              </a:ext>
            </a:extLst>
          </p:cNvPr>
          <p:cNvGrpSpPr/>
          <p:nvPr/>
        </p:nvGrpSpPr>
        <p:grpSpPr>
          <a:xfrm>
            <a:off x="4007272" y="2631097"/>
            <a:ext cx="4845043" cy="1092773"/>
            <a:chOff x="4007272" y="2631097"/>
            <a:chExt cx="4845043" cy="1092773"/>
          </a:xfrm>
        </p:grpSpPr>
        <p:sp>
          <p:nvSpPr>
            <p:cNvPr id="13" name="Rectangle: Rounded Corners 12">
              <a:extLst>
                <a:ext uri="{FF2B5EF4-FFF2-40B4-BE49-F238E27FC236}">
                  <a16:creationId xmlns:a16="http://schemas.microsoft.com/office/drawing/2014/main" xmlns="" id="{CE1F5EE1-F219-509F-0DD5-4340E3E2E973}"/>
                </a:ext>
              </a:extLst>
            </p:cNvPr>
            <p:cNvSpPr/>
            <p:nvPr/>
          </p:nvSpPr>
          <p:spPr>
            <a:xfrm>
              <a:off x="4007272" y="2631097"/>
              <a:ext cx="4845043" cy="941827"/>
            </a:xfrm>
            <a:prstGeom prst="roundRect">
              <a:avLst/>
            </a:prstGeom>
            <a:gradFill flip="none" rotWithShape="1">
              <a:gsLst>
                <a:gs pos="0">
                  <a:srgbClr val="B2641E"/>
                </a:gs>
                <a:gs pos="85000">
                  <a:srgbClr val="FEF2BE"/>
                </a:gs>
                <a:gs pos="76000">
                  <a:srgbClr val="CD9A00"/>
                </a:gs>
                <a:gs pos="100000">
                  <a:srgbClr val="FFCC66"/>
                </a:gs>
              </a:gsLst>
              <a:lin ang="0" scaled="1"/>
              <a:tileRect/>
            </a:gra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C77AF5C8-BA89-409F-E378-01D43918ABC8}"/>
                </a:ext>
              </a:extLst>
            </p:cNvPr>
            <p:cNvSpPr txBox="1"/>
            <p:nvPr/>
          </p:nvSpPr>
          <p:spPr>
            <a:xfrm>
              <a:off x="4071769" y="2646652"/>
              <a:ext cx="4310227" cy="1077218"/>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t>GOLD AFFILIATE</a:t>
              </a:r>
              <a:br>
                <a:rPr lang="en-US" b="1" dirty="0">
                  <a:solidFill>
                    <a:schemeClr val="bg1"/>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rPr>
              </a:br>
              <a:r>
                <a:rPr lang="en-US"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6</a:t>
              </a:r>
              <a: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 ACTIVE CUSTOMERS LEFT AND RIGHT</a:t>
              </a:r>
              <a:br>
                <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br>
              <a: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1 PERSONALLY SPONSORED, ACTIVE, </a:t>
              </a:r>
              <a:r>
                <a:rPr lang="en-US" sz="1200" b="1" dirty="0" smtClean="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Silver</a:t>
              </a:r>
              <a: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
              </a:r>
              <a:b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br>
              <a:r>
                <a:rPr lang="en-US" sz="1200" b="1"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AFFILIATE ON BOTH SIDES (LEFT &amp; RIGHT)</a:t>
              </a:r>
            </a:p>
            <a:p>
              <a:endParaRPr lang="en-US" sz="12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pic>
          <p:nvPicPr>
            <p:cNvPr id="22" name="Picture 21" descr="A group of people in a line&#10;&#10;Description automatically generated">
              <a:extLst>
                <a:ext uri="{FF2B5EF4-FFF2-40B4-BE49-F238E27FC236}">
                  <a16:creationId xmlns:a16="http://schemas.microsoft.com/office/drawing/2014/main" xmlns="" id="{BC3DCC2C-2CB8-CB53-BB30-DBB797A6015A}"/>
                </a:ext>
              </a:extLst>
            </p:cNvPr>
            <p:cNvPicPr>
              <a:picLocks noChangeAspect="1"/>
            </p:cNvPicPr>
            <p:nvPr/>
          </p:nvPicPr>
          <p:blipFill>
            <a:blip r:embed="rId9"/>
            <a:stretch>
              <a:fillRect/>
            </a:stretch>
          </p:blipFill>
          <p:spPr>
            <a:xfrm>
              <a:off x="7702936" y="2764539"/>
              <a:ext cx="1106882" cy="731520"/>
            </a:xfrm>
            <a:prstGeom prst="rect">
              <a:avLst/>
            </a:prstGeom>
          </p:spPr>
        </p:pic>
      </p:grpSp>
      <p:sp>
        <p:nvSpPr>
          <p:cNvPr id="16" name="TextBox 15">
            <a:extLst>
              <a:ext uri="{FF2B5EF4-FFF2-40B4-BE49-F238E27FC236}">
                <a16:creationId xmlns:a16="http://schemas.microsoft.com/office/drawing/2014/main" xmlns="" id="{95DCE6C8-1F99-671F-0A36-E20229CC1BEF}"/>
              </a:ext>
            </a:extLst>
          </p:cNvPr>
          <p:cNvSpPr txBox="1"/>
          <p:nvPr/>
        </p:nvSpPr>
        <p:spPr>
          <a:xfrm>
            <a:off x="1730172" y="1605447"/>
            <a:ext cx="251073" cy="307777"/>
          </a:xfrm>
          <a:prstGeom prst="rect">
            <a:avLst/>
          </a:prstGeom>
          <a:noFill/>
        </p:spPr>
        <p:txBody>
          <a:bodyPr wrap="square" rtlCol="0">
            <a:spAutoFit/>
          </a:bodyPr>
          <a:lstStyle/>
          <a:p>
            <a:pPr algn="ctr"/>
            <a:r>
              <a:rPr lang="en-US" dirty="0">
                <a:solidFill>
                  <a:schemeClr val="bg1"/>
                </a:solidFill>
                <a:latin typeface="Roboto Black" panose="02000000000000000000" pitchFamily="2" charset="0"/>
                <a:ea typeface="Roboto Black" panose="02000000000000000000" pitchFamily="2" charset="0"/>
              </a:rPr>
              <a:t>L</a:t>
            </a:r>
          </a:p>
        </p:txBody>
      </p:sp>
      <p:sp>
        <p:nvSpPr>
          <p:cNvPr id="18" name="TextBox 17">
            <a:extLst>
              <a:ext uri="{FF2B5EF4-FFF2-40B4-BE49-F238E27FC236}">
                <a16:creationId xmlns:a16="http://schemas.microsoft.com/office/drawing/2014/main" xmlns="" id="{EFCAEA06-59CA-EFAC-0639-D35CD05E4183}"/>
              </a:ext>
            </a:extLst>
          </p:cNvPr>
          <p:cNvSpPr txBox="1"/>
          <p:nvPr/>
        </p:nvSpPr>
        <p:spPr>
          <a:xfrm>
            <a:off x="2146045" y="1615262"/>
            <a:ext cx="251073" cy="307777"/>
          </a:xfrm>
          <a:prstGeom prst="rect">
            <a:avLst/>
          </a:prstGeom>
          <a:noFill/>
        </p:spPr>
        <p:txBody>
          <a:bodyPr wrap="square" rtlCol="0">
            <a:spAutoFit/>
          </a:bodyPr>
          <a:lstStyle/>
          <a:p>
            <a:pPr algn="ctr"/>
            <a:r>
              <a:rPr lang="en-US" dirty="0">
                <a:solidFill>
                  <a:schemeClr val="bg1"/>
                </a:solidFill>
                <a:latin typeface="Roboto Black" panose="02000000000000000000" pitchFamily="2" charset="0"/>
                <a:ea typeface="Roboto Black" panose="02000000000000000000" pitchFamily="2" charset="0"/>
              </a:rPr>
              <a:t>R</a:t>
            </a:r>
          </a:p>
        </p:txBody>
      </p:sp>
    </p:spTree>
    <p:extLst>
      <p:ext uri="{BB962C8B-B14F-4D97-AF65-F5344CB8AC3E}">
        <p14:creationId xmlns:p14="http://schemas.microsoft.com/office/powerpoint/2010/main" xmlns="" val="33244389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1"/>
          <p:cNvSpPr txBox="1">
            <a:spLocks noGrp="1"/>
          </p:cNvSpPr>
          <p:nvPr>
            <p:ph type="body" idx="1"/>
          </p:nvPr>
        </p:nvSpPr>
        <p:spPr>
          <a:xfrm>
            <a:off x="1254750" y="1204124"/>
            <a:ext cx="7697400" cy="2449500"/>
          </a:xfrm>
          <a:prstGeom prst="rect">
            <a:avLst/>
          </a:prstGeom>
        </p:spPr>
        <p:txBody>
          <a:bodyPr spcFirstLastPara="1" wrap="square" lIns="91425" tIns="91425" rIns="91425" bIns="91425" anchor="t" anchorCtr="0">
            <a:noAutofit/>
          </a:bodyPr>
          <a:lstStyle/>
          <a:p>
            <a:pPr marL="228600" lvl="0" indent="-228600" algn="l" rtl="0">
              <a:lnSpc>
                <a:spcPct val="90000"/>
              </a:lnSpc>
              <a:spcBef>
                <a:spcPts val="0"/>
              </a:spcBef>
              <a:spcAft>
                <a:spcPts val="0"/>
              </a:spcAft>
              <a:buNone/>
            </a:pPr>
            <a:r>
              <a:rPr lang="en" sz="2200" b="1" dirty="0">
                <a:solidFill>
                  <a:schemeClr val="dk1"/>
                </a:solidFill>
                <a:latin typeface="Roboto"/>
                <a:ea typeface="Roboto"/>
                <a:cs typeface="Roboto"/>
                <a:sym typeface="Roboto"/>
              </a:rPr>
              <a:t>Points Accumulation:</a:t>
            </a:r>
            <a:endParaRPr sz="2200" b="1" dirty="0">
              <a:solidFill>
                <a:schemeClr val="dk1"/>
              </a:solidFill>
              <a:latin typeface="Roboto"/>
              <a:ea typeface="Roboto"/>
              <a:cs typeface="Roboto"/>
              <a:sym typeface="Roboto"/>
            </a:endParaRPr>
          </a:p>
          <a:p>
            <a:pPr marL="285750" lvl="0" indent="-241300" algn="l" rtl="0">
              <a:lnSpc>
                <a:spcPct val="90000"/>
              </a:lnSpc>
              <a:spcBef>
                <a:spcPts val="0"/>
              </a:spcBef>
              <a:spcAft>
                <a:spcPts val="0"/>
              </a:spcAft>
              <a:buClr>
                <a:schemeClr val="dk1"/>
              </a:buClr>
              <a:buSzPts val="2000"/>
              <a:buChar char="●"/>
            </a:pPr>
            <a:r>
              <a:rPr lang="en" dirty="0">
                <a:solidFill>
                  <a:schemeClr val="dk1"/>
                </a:solidFill>
                <a:latin typeface="Roboto"/>
                <a:ea typeface="Roboto"/>
                <a:cs typeface="Roboto"/>
                <a:sym typeface="Roboto"/>
              </a:rPr>
              <a:t>Based on rank: 2k (Copper), 10k (Silver), 30k (Gold)</a:t>
            </a:r>
            <a:endParaRPr dirty="0">
              <a:solidFill>
                <a:schemeClr val="dk1"/>
              </a:solidFill>
              <a:latin typeface="Roboto"/>
              <a:ea typeface="Roboto"/>
              <a:cs typeface="Roboto"/>
              <a:sym typeface="Roboto"/>
            </a:endParaRPr>
          </a:p>
          <a:p>
            <a:pPr marL="285750" lvl="0" indent="-241300" algn="l" rtl="0">
              <a:lnSpc>
                <a:spcPct val="90000"/>
              </a:lnSpc>
              <a:spcBef>
                <a:spcPts val="0"/>
              </a:spcBef>
              <a:spcAft>
                <a:spcPts val="0"/>
              </a:spcAft>
              <a:buClr>
                <a:schemeClr val="dk1"/>
              </a:buClr>
              <a:buSzPts val="2000"/>
              <a:buChar char="●"/>
            </a:pPr>
            <a:r>
              <a:rPr lang="en" dirty="0">
                <a:solidFill>
                  <a:schemeClr val="dk1"/>
                </a:solidFill>
                <a:latin typeface="Roboto"/>
                <a:ea typeface="Roboto"/>
                <a:cs typeface="Roboto"/>
                <a:sym typeface="Roboto"/>
              </a:rPr>
              <a:t>Unused points never reset after a cycle *</a:t>
            </a:r>
            <a:r>
              <a:rPr lang="en" sz="2000" dirty="0">
                <a:solidFill>
                  <a:schemeClr val="dk1"/>
                </a:solidFill>
                <a:latin typeface="Roboto"/>
                <a:ea typeface="Roboto"/>
                <a:cs typeface="Roboto"/>
                <a:sym typeface="Roboto"/>
              </a:rPr>
              <a:t/>
            </a:r>
            <a:br>
              <a:rPr lang="en" sz="2000" dirty="0">
                <a:solidFill>
                  <a:schemeClr val="dk1"/>
                </a:solidFill>
                <a:latin typeface="Roboto"/>
                <a:ea typeface="Roboto"/>
                <a:cs typeface="Roboto"/>
                <a:sym typeface="Roboto"/>
              </a:rPr>
            </a:br>
            <a:endParaRPr sz="800" dirty="0">
              <a:solidFill>
                <a:schemeClr val="dk1"/>
              </a:solidFill>
              <a:latin typeface="Roboto"/>
              <a:ea typeface="Roboto"/>
              <a:cs typeface="Roboto"/>
              <a:sym typeface="Roboto"/>
            </a:endParaRPr>
          </a:p>
          <a:p>
            <a:pPr marL="0" lvl="0" indent="0" algn="l" rtl="0">
              <a:lnSpc>
                <a:spcPct val="90000"/>
              </a:lnSpc>
              <a:spcBef>
                <a:spcPts val="0"/>
              </a:spcBef>
              <a:spcAft>
                <a:spcPts val="0"/>
              </a:spcAft>
              <a:buNone/>
            </a:pPr>
            <a:r>
              <a:rPr lang="en" sz="2200" b="1" dirty="0">
                <a:solidFill>
                  <a:schemeClr val="dk1"/>
                </a:solidFill>
                <a:latin typeface="Roboto"/>
                <a:ea typeface="Roboto"/>
                <a:cs typeface="Roboto"/>
                <a:sym typeface="Roboto"/>
              </a:rPr>
              <a:t>Commission Cycle:</a:t>
            </a:r>
            <a:endParaRPr sz="2200" b="1" dirty="0">
              <a:solidFill>
                <a:schemeClr val="dk1"/>
              </a:solidFill>
              <a:latin typeface="Roboto"/>
              <a:ea typeface="Roboto"/>
              <a:cs typeface="Roboto"/>
              <a:sym typeface="Roboto"/>
            </a:endParaRPr>
          </a:p>
          <a:p>
            <a:pPr marL="285750" lvl="0" indent="-234950" algn="l" rtl="0">
              <a:lnSpc>
                <a:spcPct val="90000"/>
              </a:lnSpc>
              <a:spcBef>
                <a:spcPts val="0"/>
              </a:spcBef>
              <a:spcAft>
                <a:spcPts val="0"/>
              </a:spcAft>
              <a:buClr>
                <a:schemeClr val="dk1"/>
              </a:buClr>
              <a:buSzPts val="1900"/>
              <a:buFont typeface="Roboto"/>
              <a:buChar char="●"/>
            </a:pPr>
            <a:r>
              <a:rPr lang="en" dirty="0">
                <a:solidFill>
                  <a:schemeClr val="dk1"/>
                </a:solidFill>
                <a:latin typeface="Roboto"/>
                <a:ea typeface="Roboto"/>
                <a:cs typeface="Roboto"/>
                <a:sym typeface="Roboto"/>
              </a:rPr>
              <a:t>Weekly pay period: Sunday 12am–Saturday 11:59pm Central Time</a:t>
            </a:r>
            <a:r>
              <a:rPr lang="en" sz="1900" dirty="0">
                <a:solidFill>
                  <a:schemeClr val="dk1"/>
                </a:solidFill>
                <a:latin typeface="Roboto"/>
                <a:ea typeface="Roboto"/>
                <a:cs typeface="Roboto"/>
                <a:sym typeface="Roboto"/>
              </a:rPr>
              <a:t/>
            </a:r>
            <a:br>
              <a:rPr lang="en" sz="1900" dirty="0">
                <a:solidFill>
                  <a:schemeClr val="dk1"/>
                </a:solidFill>
                <a:latin typeface="Roboto"/>
                <a:ea typeface="Roboto"/>
                <a:cs typeface="Roboto"/>
                <a:sym typeface="Roboto"/>
              </a:rPr>
            </a:br>
            <a:endParaRPr sz="800" dirty="0">
              <a:solidFill>
                <a:schemeClr val="dk1"/>
              </a:solidFill>
              <a:latin typeface="Roboto"/>
              <a:ea typeface="Roboto"/>
              <a:cs typeface="Roboto"/>
              <a:sym typeface="Roboto"/>
            </a:endParaRPr>
          </a:p>
          <a:p>
            <a:pPr marL="0" lvl="0" indent="0" algn="l" rtl="0">
              <a:lnSpc>
                <a:spcPct val="90000"/>
              </a:lnSpc>
              <a:spcBef>
                <a:spcPts val="0"/>
              </a:spcBef>
              <a:spcAft>
                <a:spcPts val="0"/>
              </a:spcAft>
              <a:buNone/>
            </a:pPr>
            <a:r>
              <a:rPr lang="en" sz="2200" b="1" dirty="0">
                <a:solidFill>
                  <a:schemeClr val="dk1"/>
                </a:solidFill>
                <a:latin typeface="Roboto"/>
                <a:ea typeface="Roboto"/>
                <a:cs typeface="Roboto"/>
                <a:sym typeface="Roboto"/>
              </a:rPr>
              <a:t>Sustainability:</a:t>
            </a:r>
            <a:endParaRPr sz="2200" b="1" dirty="0">
              <a:solidFill>
                <a:schemeClr val="dk1"/>
              </a:solidFill>
              <a:latin typeface="Roboto"/>
              <a:ea typeface="Roboto"/>
              <a:cs typeface="Roboto"/>
              <a:sym typeface="Roboto"/>
            </a:endParaRPr>
          </a:p>
          <a:p>
            <a:pPr marL="285750" lvl="0" indent="-241300" algn="l" rtl="0">
              <a:lnSpc>
                <a:spcPct val="90000"/>
              </a:lnSpc>
              <a:spcBef>
                <a:spcPts val="0"/>
              </a:spcBef>
              <a:spcAft>
                <a:spcPts val="0"/>
              </a:spcAft>
              <a:buClr>
                <a:schemeClr val="dk1"/>
              </a:buClr>
              <a:buSzPts val="2000"/>
              <a:buFont typeface="Roboto"/>
              <a:buChar char="●"/>
            </a:pPr>
            <a:r>
              <a:rPr lang="en" sz="1900" dirty="0">
                <a:solidFill>
                  <a:schemeClr val="dk1"/>
                </a:solidFill>
                <a:latin typeface="Roboto"/>
                <a:ea typeface="Roboto"/>
                <a:cs typeface="Roboto"/>
                <a:sym typeface="Roboto"/>
              </a:rPr>
              <a:t>75% commission cap ensures long-term stability.</a:t>
            </a:r>
            <a:r>
              <a:rPr lang="en" sz="2000" dirty="0">
                <a:solidFill>
                  <a:schemeClr val="dk1"/>
                </a:solidFill>
                <a:latin typeface="Roboto"/>
                <a:ea typeface="Roboto"/>
                <a:cs typeface="Roboto"/>
                <a:sym typeface="Roboto"/>
              </a:rPr>
              <a:t/>
            </a:r>
            <a:br>
              <a:rPr lang="en" sz="2000" dirty="0">
                <a:solidFill>
                  <a:schemeClr val="dk1"/>
                </a:solidFill>
                <a:latin typeface="Roboto"/>
                <a:ea typeface="Roboto"/>
                <a:cs typeface="Roboto"/>
                <a:sym typeface="Roboto"/>
              </a:rPr>
            </a:br>
            <a:endParaRPr sz="800" dirty="0">
              <a:solidFill>
                <a:schemeClr val="dk1"/>
              </a:solidFill>
              <a:latin typeface="Roboto"/>
              <a:ea typeface="Roboto"/>
              <a:cs typeface="Roboto"/>
              <a:sym typeface="Roboto"/>
            </a:endParaRPr>
          </a:p>
          <a:p>
            <a:pPr marL="0" lvl="0" indent="0" algn="l" rtl="0">
              <a:lnSpc>
                <a:spcPct val="90000"/>
              </a:lnSpc>
              <a:spcBef>
                <a:spcPts val="0"/>
              </a:spcBef>
              <a:spcAft>
                <a:spcPts val="0"/>
              </a:spcAft>
              <a:buNone/>
            </a:pPr>
            <a:r>
              <a:rPr lang="en" sz="2200" b="1" dirty="0">
                <a:solidFill>
                  <a:schemeClr val="dk1"/>
                </a:solidFill>
                <a:latin typeface="Roboto"/>
                <a:ea typeface="Roboto"/>
                <a:cs typeface="Roboto"/>
                <a:sym typeface="Roboto"/>
              </a:rPr>
              <a:t>Affiliate Influence</a:t>
            </a:r>
            <a:endParaRPr sz="2200" b="1" dirty="0">
              <a:solidFill>
                <a:schemeClr val="dk1"/>
              </a:solidFill>
              <a:latin typeface="Roboto"/>
              <a:ea typeface="Roboto"/>
              <a:cs typeface="Roboto"/>
              <a:sym typeface="Roboto"/>
            </a:endParaRPr>
          </a:p>
          <a:p>
            <a:pPr marL="285750" lvl="0" indent="-241300" algn="l" rtl="0">
              <a:lnSpc>
                <a:spcPct val="90000"/>
              </a:lnSpc>
              <a:spcBef>
                <a:spcPts val="0"/>
              </a:spcBef>
              <a:spcAft>
                <a:spcPts val="0"/>
              </a:spcAft>
              <a:buClr>
                <a:schemeClr val="dk1"/>
              </a:buClr>
              <a:buSzPts val="2000"/>
              <a:buFont typeface="Roboto"/>
              <a:buChar char="●"/>
            </a:pPr>
            <a:r>
              <a:rPr lang="en" sz="1900" dirty="0">
                <a:solidFill>
                  <a:schemeClr val="dk1"/>
                </a:solidFill>
                <a:latin typeface="Roboto"/>
                <a:ea typeface="Roboto"/>
                <a:cs typeface="Roboto"/>
                <a:sym typeface="Roboto"/>
              </a:rPr>
              <a:t>Leaders shape the company’s future.</a:t>
            </a:r>
            <a:endParaRPr sz="1900" dirty="0">
              <a:solidFill>
                <a:schemeClr val="dk1"/>
              </a:solidFill>
              <a:latin typeface="Roboto"/>
              <a:ea typeface="Roboto"/>
              <a:cs typeface="Roboto"/>
              <a:sym typeface="Roboto"/>
            </a:endParaRPr>
          </a:p>
        </p:txBody>
      </p:sp>
      <p:sp>
        <p:nvSpPr>
          <p:cNvPr id="215" name="Google Shape;215;p31"/>
          <p:cNvSpPr txBox="1">
            <a:spLocks noGrp="1"/>
          </p:cNvSpPr>
          <p:nvPr>
            <p:ph type="title"/>
          </p:nvPr>
        </p:nvSpPr>
        <p:spPr>
          <a:xfrm>
            <a:off x="2180847"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AFFILIATE</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ADDITIONAL INFORMATION</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16" name="Google Shape;216;p31"/>
          <p:cNvSpPr txBox="1"/>
          <p:nvPr/>
        </p:nvSpPr>
        <p:spPr>
          <a:xfrm>
            <a:off x="152400" y="4572000"/>
            <a:ext cx="5327400" cy="418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Clarity, integrity and opportunities that last</a:t>
            </a:r>
            <a:endParaRPr sz="1900" b="1" dirty="0">
              <a:solidFill>
                <a:srgbClr val="B45F06"/>
              </a:solidFill>
              <a:latin typeface="Roboto"/>
              <a:ea typeface="Roboto"/>
              <a:cs typeface="Roboto"/>
              <a:sym typeface="Roboto"/>
            </a:endParaRPr>
          </a:p>
        </p:txBody>
      </p:sp>
      <p:sp>
        <p:nvSpPr>
          <p:cNvPr id="2" name="TextBox 1">
            <a:extLst>
              <a:ext uri="{FF2B5EF4-FFF2-40B4-BE49-F238E27FC236}">
                <a16:creationId xmlns:a16="http://schemas.microsoft.com/office/drawing/2014/main" xmlns="" id="{A94FEDF0-E90F-971D-D058-94701451000E}"/>
              </a:ext>
            </a:extLst>
          </p:cNvPr>
          <p:cNvSpPr txBox="1"/>
          <p:nvPr/>
        </p:nvSpPr>
        <p:spPr>
          <a:xfrm>
            <a:off x="152400" y="4217836"/>
            <a:ext cx="6602569" cy="292388"/>
          </a:xfrm>
          <a:prstGeom prst="rect">
            <a:avLst/>
          </a:prstGeom>
          <a:noFill/>
        </p:spPr>
        <p:txBody>
          <a:bodyPr wrap="square" rtlCol="0">
            <a:spAutoFit/>
          </a:bodyPr>
          <a:lstStyle/>
          <a:p>
            <a:r>
              <a:rPr lang="en-US" sz="1300" dirty="0"/>
              <a:t>* With an active Get-A-Head subscription, or enrolling 1 new customer every 32 days</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2"/>
          <p:cNvSpPr txBox="1">
            <a:spLocks noGrp="1"/>
          </p:cNvSpPr>
          <p:nvPr>
            <p:ph type="body" idx="1"/>
          </p:nvPr>
        </p:nvSpPr>
        <p:spPr>
          <a:xfrm>
            <a:off x="1254750" y="1262075"/>
            <a:ext cx="7452900" cy="2449500"/>
          </a:xfrm>
          <a:prstGeom prst="rect">
            <a:avLst/>
          </a:prstGeom>
        </p:spPr>
        <p:txBody>
          <a:bodyPr spcFirstLastPara="1" wrap="square" lIns="91425" tIns="91425" rIns="91425" bIns="91425" anchor="t" anchorCtr="0">
            <a:noAutofit/>
          </a:bodyPr>
          <a:lstStyle/>
          <a:p>
            <a:pPr marL="0" lvl="0" indent="0" algn="just" rtl="0">
              <a:lnSpc>
                <a:spcPct val="70000"/>
              </a:lnSpc>
              <a:spcBef>
                <a:spcPts val="0"/>
              </a:spcBef>
              <a:spcAft>
                <a:spcPts val="0"/>
              </a:spcAft>
              <a:buNone/>
            </a:pPr>
            <a:r>
              <a:rPr lang="en" sz="1500" dirty="0">
                <a:solidFill>
                  <a:schemeClr val="dk1"/>
                </a:solidFill>
                <a:latin typeface="Roboto"/>
                <a:ea typeface="Roboto"/>
                <a:cs typeface="Roboto"/>
                <a:sym typeface="Roboto"/>
              </a:rPr>
              <a:t>There are no guarantees regarding income in the At Cost Metals Rewards Program opportunity. The success or failure of each Affiliate, as in any other business, depends upon each Affiliate's skills and personal effort. Earning levels for an At Cost Metals Affiliate that appear are just examples and should not be construed as typical or average. Income level achievements are dependent upon the individual Affiliate's business skills, personal ambition, time, commitment, activity, and demographic factors.</a:t>
            </a:r>
            <a:endParaRPr sz="1500" dirty="0">
              <a:solidFill>
                <a:schemeClr val="dk1"/>
              </a:solidFill>
              <a:latin typeface="Roboto"/>
              <a:ea typeface="Roboto"/>
              <a:cs typeface="Roboto"/>
              <a:sym typeface="Roboto"/>
            </a:endParaRPr>
          </a:p>
          <a:p>
            <a:pPr marL="0" lvl="0" indent="0" algn="just" rtl="0">
              <a:lnSpc>
                <a:spcPct val="70000"/>
              </a:lnSpc>
              <a:spcBef>
                <a:spcPts val="0"/>
              </a:spcBef>
              <a:spcAft>
                <a:spcPts val="0"/>
              </a:spcAft>
              <a:buNone/>
            </a:pPr>
            <a:endParaRPr sz="1500" dirty="0">
              <a:solidFill>
                <a:schemeClr val="dk1"/>
              </a:solidFill>
              <a:latin typeface="Roboto"/>
              <a:ea typeface="Roboto"/>
              <a:cs typeface="Roboto"/>
              <a:sym typeface="Roboto"/>
            </a:endParaRPr>
          </a:p>
          <a:p>
            <a:pPr marL="0" lvl="0" indent="0" algn="just" rtl="0">
              <a:lnSpc>
                <a:spcPct val="70000"/>
              </a:lnSpc>
              <a:spcBef>
                <a:spcPts val="0"/>
              </a:spcBef>
              <a:spcAft>
                <a:spcPts val="0"/>
              </a:spcAft>
              <a:buNone/>
            </a:pPr>
            <a:r>
              <a:rPr lang="en" sz="1500" dirty="0">
                <a:solidFill>
                  <a:schemeClr val="dk1"/>
                </a:solidFill>
                <a:latin typeface="Roboto"/>
                <a:ea typeface="Roboto"/>
                <a:cs typeface="Roboto"/>
                <a:sym typeface="Roboto"/>
              </a:rPr>
              <a:t>The services offered by At Cost Metals, LLC may not be suitable for all consumers. You should seek financial / investment advice from your own independent financial advisor about your specific goals and situation. The value of precious metals changes constantly going up and down. There is potential risk in the purchase of precious metals. Nothing on our site or any marketing by an At Cost Metals Affiliate should be considered investment advice to you specifically. </a:t>
            </a:r>
            <a:endParaRPr sz="1500" dirty="0">
              <a:solidFill>
                <a:schemeClr val="dk1"/>
              </a:solidFill>
              <a:latin typeface="Roboto"/>
              <a:ea typeface="Roboto"/>
              <a:cs typeface="Roboto"/>
              <a:sym typeface="Roboto"/>
            </a:endParaRPr>
          </a:p>
          <a:p>
            <a:pPr marL="0" lvl="0" indent="0" rtl="0">
              <a:lnSpc>
                <a:spcPct val="70000"/>
              </a:lnSpc>
              <a:spcBef>
                <a:spcPts val="0"/>
              </a:spcBef>
              <a:spcAft>
                <a:spcPts val="0"/>
              </a:spcAft>
              <a:buNone/>
            </a:pPr>
            <a:r>
              <a:rPr lang="en" sz="1500" dirty="0">
                <a:solidFill>
                  <a:schemeClr val="dk1"/>
                </a:solidFill>
                <a:latin typeface="Roboto"/>
                <a:ea typeface="Roboto"/>
                <a:cs typeface="Roboto"/>
                <a:sym typeface="Roboto"/>
              </a:rPr>
              <a:t/>
            </a:r>
            <a:br>
              <a:rPr lang="en" sz="1500" dirty="0">
                <a:solidFill>
                  <a:schemeClr val="dk1"/>
                </a:solidFill>
                <a:latin typeface="Roboto"/>
                <a:ea typeface="Roboto"/>
                <a:cs typeface="Roboto"/>
                <a:sym typeface="Roboto"/>
              </a:rPr>
            </a:br>
            <a:r>
              <a:rPr lang="en" sz="1500" dirty="0">
                <a:solidFill>
                  <a:schemeClr val="dk1"/>
                </a:solidFill>
                <a:latin typeface="Roboto"/>
                <a:ea typeface="Roboto"/>
                <a:cs typeface="Roboto"/>
                <a:sym typeface="Roboto"/>
              </a:rPr>
              <a:t>Any  purchases (including memberships, at cost bullion, graded </a:t>
            </a:r>
            <a:br>
              <a:rPr lang="en" sz="1500" dirty="0">
                <a:solidFill>
                  <a:schemeClr val="dk1"/>
                </a:solidFill>
                <a:latin typeface="Roboto"/>
                <a:ea typeface="Roboto"/>
                <a:cs typeface="Roboto"/>
                <a:sym typeface="Roboto"/>
              </a:rPr>
            </a:br>
            <a:r>
              <a:rPr lang="en" sz="1500" dirty="0">
                <a:solidFill>
                  <a:schemeClr val="dk1"/>
                </a:solidFill>
                <a:latin typeface="Roboto"/>
                <a:ea typeface="Roboto"/>
                <a:cs typeface="Roboto"/>
                <a:sym typeface="Roboto"/>
              </a:rPr>
              <a:t>bullion or specialty bullion) should only be made after </a:t>
            </a:r>
            <a:br>
              <a:rPr lang="en" sz="1500" dirty="0">
                <a:solidFill>
                  <a:schemeClr val="dk1"/>
                </a:solidFill>
                <a:latin typeface="Roboto"/>
                <a:ea typeface="Roboto"/>
                <a:cs typeface="Roboto"/>
                <a:sym typeface="Roboto"/>
              </a:rPr>
            </a:br>
            <a:r>
              <a:rPr lang="en" sz="1500" dirty="0">
                <a:solidFill>
                  <a:schemeClr val="dk1"/>
                </a:solidFill>
                <a:latin typeface="Roboto"/>
                <a:ea typeface="Roboto"/>
                <a:cs typeface="Roboto"/>
                <a:sym typeface="Roboto"/>
              </a:rPr>
              <a:t>consulting with your own financial advisor. </a:t>
            </a:r>
            <a:endParaRPr sz="1500" dirty="0">
              <a:solidFill>
                <a:schemeClr val="dk1"/>
              </a:solidFill>
              <a:latin typeface="Roboto"/>
              <a:ea typeface="Roboto"/>
              <a:cs typeface="Roboto"/>
              <a:sym typeface="Roboto"/>
            </a:endParaRPr>
          </a:p>
          <a:p>
            <a:pPr marL="0" lvl="0" indent="0" algn="just" rtl="0">
              <a:lnSpc>
                <a:spcPct val="70000"/>
              </a:lnSpc>
              <a:spcBef>
                <a:spcPts val="0"/>
              </a:spcBef>
              <a:spcAft>
                <a:spcPts val="0"/>
              </a:spcAft>
              <a:buNone/>
            </a:pPr>
            <a:endParaRPr sz="1500" dirty="0">
              <a:solidFill>
                <a:schemeClr val="dk1"/>
              </a:solidFill>
              <a:latin typeface="Roboto"/>
              <a:ea typeface="Roboto"/>
              <a:cs typeface="Roboto"/>
              <a:sym typeface="Roboto"/>
            </a:endParaRPr>
          </a:p>
          <a:p>
            <a:pPr marL="0" lvl="0" indent="0" algn="just" rtl="0">
              <a:lnSpc>
                <a:spcPct val="70000"/>
              </a:lnSpc>
              <a:spcBef>
                <a:spcPts val="0"/>
              </a:spcBef>
              <a:spcAft>
                <a:spcPts val="1200"/>
              </a:spcAft>
              <a:buNone/>
            </a:pPr>
            <a:endParaRPr sz="1500" dirty="0">
              <a:solidFill>
                <a:schemeClr val="dk1"/>
              </a:solidFill>
              <a:latin typeface="Roboto"/>
              <a:ea typeface="Roboto"/>
              <a:cs typeface="Roboto"/>
              <a:sym typeface="Roboto"/>
            </a:endParaRPr>
          </a:p>
        </p:txBody>
      </p:sp>
      <p:sp>
        <p:nvSpPr>
          <p:cNvPr id="222" name="Google Shape;222;p32"/>
          <p:cNvSpPr txBox="1">
            <a:spLocks noGrp="1"/>
          </p:cNvSpPr>
          <p:nvPr>
            <p:ph type="title"/>
          </p:nvPr>
        </p:nvSpPr>
        <p:spPr>
          <a:xfrm>
            <a:off x="1898802" y="641183"/>
            <a:ext cx="6757148"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INCOME/INVESTMENT DISCLOSURE</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23" name="Google Shape;223;p32"/>
          <p:cNvSpPr txBox="1"/>
          <p:nvPr/>
        </p:nvSpPr>
        <p:spPr>
          <a:xfrm>
            <a:off x="152400" y="4427500"/>
            <a:ext cx="6090300" cy="652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Transparency first and foremost: Your success is </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in your hands, guided by your choices</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3"/>
          <p:cNvSpPr txBox="1">
            <a:spLocks noGrp="1"/>
          </p:cNvSpPr>
          <p:nvPr>
            <p:ph type="body" idx="1"/>
          </p:nvPr>
        </p:nvSpPr>
        <p:spPr>
          <a:xfrm>
            <a:off x="1116550" y="1564349"/>
            <a:ext cx="7767058" cy="2449500"/>
          </a:xfrm>
          <a:prstGeom prst="rect">
            <a:avLst/>
          </a:prstGeom>
        </p:spPr>
        <p:txBody>
          <a:bodyPr spcFirstLastPara="1" wrap="square" lIns="91425" tIns="91425" rIns="91425" bIns="91425" anchor="t" anchorCtr="0">
            <a:noAutofit/>
          </a:bodyPr>
          <a:lstStyle/>
          <a:p>
            <a:pPr marL="228600" lvl="0" indent="-228600" algn="l" rtl="0">
              <a:lnSpc>
                <a:spcPct val="80000"/>
              </a:lnSpc>
              <a:spcBef>
                <a:spcPts val="0"/>
              </a:spcBef>
              <a:spcAft>
                <a:spcPts val="0"/>
              </a:spcAft>
              <a:buNone/>
            </a:pPr>
            <a:r>
              <a:rPr lang="en" sz="3200" b="1" dirty="0">
                <a:solidFill>
                  <a:schemeClr val="dk1"/>
                </a:solidFill>
                <a:latin typeface="Roboto"/>
                <a:ea typeface="Roboto"/>
                <a:cs typeface="Roboto"/>
                <a:sym typeface="Roboto"/>
              </a:rPr>
              <a:t>The Bottom Line!</a:t>
            </a:r>
            <a:endParaRPr sz="3200" b="1" dirty="0">
              <a:solidFill>
                <a:schemeClr val="dk1"/>
              </a:solidFill>
              <a:latin typeface="Roboto"/>
              <a:ea typeface="Roboto"/>
              <a:cs typeface="Roboto"/>
              <a:sym typeface="Roboto"/>
            </a:endParaRPr>
          </a:p>
          <a:p>
            <a:pPr marL="457200" lvl="0" indent="-374650" algn="l" rtl="0">
              <a:lnSpc>
                <a:spcPct val="80000"/>
              </a:lnSpc>
              <a:spcBef>
                <a:spcPts val="1200"/>
              </a:spcBef>
              <a:spcAft>
                <a:spcPts val="0"/>
              </a:spcAft>
              <a:buClr>
                <a:schemeClr val="dk1"/>
              </a:buClr>
              <a:buSzPts val="2300"/>
              <a:buFont typeface="Roboto"/>
              <a:buChar char="●"/>
            </a:pPr>
            <a:r>
              <a:rPr lang="en" sz="2400" dirty="0">
                <a:solidFill>
                  <a:schemeClr val="dk1"/>
                </a:solidFill>
                <a:latin typeface="Roboto"/>
                <a:ea typeface="Roboto"/>
                <a:cs typeface="Roboto"/>
                <a:sym typeface="Roboto"/>
              </a:rPr>
              <a:t>The smartest way to participate in precious metals</a:t>
            </a:r>
            <a:endParaRPr sz="2400" dirty="0">
              <a:solidFill>
                <a:schemeClr val="dk1"/>
              </a:solidFill>
              <a:latin typeface="Roboto"/>
              <a:ea typeface="Roboto"/>
              <a:cs typeface="Roboto"/>
              <a:sym typeface="Roboto"/>
            </a:endParaRPr>
          </a:p>
          <a:p>
            <a:pPr marL="457200" lvl="0" indent="-374650" algn="l" rtl="0">
              <a:lnSpc>
                <a:spcPct val="80000"/>
              </a:lnSpc>
              <a:spcBef>
                <a:spcPts val="1200"/>
              </a:spcBef>
              <a:spcAft>
                <a:spcPts val="0"/>
              </a:spcAft>
              <a:buClr>
                <a:schemeClr val="dk1"/>
              </a:buClr>
              <a:buSzPts val="2300"/>
              <a:buFont typeface="Roboto"/>
              <a:buChar char="●"/>
            </a:pPr>
            <a:r>
              <a:rPr lang="en" sz="2400" dirty="0">
                <a:solidFill>
                  <a:schemeClr val="dk1"/>
                </a:solidFill>
                <a:latin typeface="Roboto"/>
                <a:ea typeface="Roboto"/>
                <a:cs typeface="Roboto"/>
                <a:sym typeface="Roboto"/>
              </a:rPr>
              <a:t>Unbeatable prices on bullion and rewards</a:t>
            </a:r>
            <a:endParaRPr sz="2400" dirty="0">
              <a:solidFill>
                <a:schemeClr val="dk1"/>
              </a:solidFill>
              <a:latin typeface="Roboto"/>
              <a:ea typeface="Roboto"/>
              <a:cs typeface="Roboto"/>
              <a:sym typeface="Roboto"/>
            </a:endParaRPr>
          </a:p>
          <a:p>
            <a:pPr marL="457200" lvl="0" indent="-374650" algn="l" rtl="0">
              <a:lnSpc>
                <a:spcPct val="80000"/>
              </a:lnSpc>
              <a:spcBef>
                <a:spcPts val="1200"/>
              </a:spcBef>
              <a:spcAft>
                <a:spcPts val="0"/>
              </a:spcAft>
              <a:buClr>
                <a:schemeClr val="dk1"/>
              </a:buClr>
              <a:buSzPts val="2300"/>
              <a:buFont typeface="Roboto"/>
              <a:buChar char="●"/>
            </a:pPr>
            <a:r>
              <a:rPr lang="en" sz="2400" dirty="0">
                <a:solidFill>
                  <a:schemeClr val="dk1"/>
                </a:solidFill>
                <a:latin typeface="Roboto"/>
                <a:ea typeface="Roboto"/>
                <a:cs typeface="Roboto"/>
                <a:sym typeface="Roboto"/>
              </a:rPr>
              <a:t>Join us and start your journey today!</a:t>
            </a:r>
            <a:endParaRPr sz="2400" dirty="0">
              <a:solidFill>
                <a:schemeClr val="dk1"/>
              </a:solidFill>
              <a:latin typeface="Roboto"/>
              <a:ea typeface="Roboto"/>
              <a:cs typeface="Roboto"/>
              <a:sym typeface="Roboto"/>
            </a:endParaRPr>
          </a:p>
          <a:p>
            <a:pPr marL="457200" lvl="0" indent="-374650" algn="l" rtl="0">
              <a:lnSpc>
                <a:spcPct val="80000"/>
              </a:lnSpc>
              <a:spcBef>
                <a:spcPts val="1200"/>
              </a:spcBef>
              <a:spcAft>
                <a:spcPts val="1200"/>
              </a:spcAft>
              <a:buClr>
                <a:schemeClr val="dk1"/>
              </a:buClr>
              <a:buSzPts val="2300"/>
              <a:buFont typeface="Roboto"/>
              <a:buChar char="●"/>
            </a:pPr>
            <a:r>
              <a:rPr lang="en" sz="2400" dirty="0">
                <a:solidFill>
                  <a:schemeClr val="dk1"/>
                </a:solidFill>
                <a:latin typeface="Roboto"/>
                <a:ea typeface="Roboto"/>
                <a:cs typeface="Roboto"/>
                <a:sym typeface="Roboto"/>
              </a:rPr>
              <a:t>Let’s make it happen!</a:t>
            </a:r>
            <a:endParaRPr sz="2400" dirty="0">
              <a:solidFill>
                <a:schemeClr val="dk1"/>
              </a:solidFill>
              <a:latin typeface="Roboto"/>
              <a:ea typeface="Roboto"/>
              <a:cs typeface="Roboto"/>
              <a:sym typeface="Roboto"/>
            </a:endParaRPr>
          </a:p>
        </p:txBody>
      </p:sp>
      <p:sp>
        <p:nvSpPr>
          <p:cNvPr id="229" name="Google Shape;229;p33"/>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IT’S YOUR</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TIME TO SHINE</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230" name="Google Shape;230;p33"/>
          <p:cNvSpPr txBox="1"/>
          <p:nvPr/>
        </p:nvSpPr>
        <p:spPr>
          <a:xfrm>
            <a:off x="152400" y="4425696"/>
            <a:ext cx="9098400" cy="6525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Seize the opportunity—your path to</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precious metals success starts here!</a:t>
            </a:r>
            <a:endParaRPr sz="1900" b="1" dirty="0">
              <a:solidFill>
                <a:srgbClr val="B45F06"/>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34"/>
          <p:cNvPicPr preferRelativeResize="0"/>
          <p:nvPr/>
        </p:nvPicPr>
        <p:blipFill>
          <a:blip r:embed="rId3">
            <a:alphaModFix/>
          </a:blip>
          <a:stretch>
            <a:fillRect/>
          </a:stretch>
        </p:blipFill>
        <p:spPr>
          <a:xfrm>
            <a:off x="1238575" y="679923"/>
            <a:ext cx="6838624" cy="3178901"/>
          </a:xfrm>
          <a:prstGeom prst="rect">
            <a:avLst/>
          </a:prstGeom>
          <a:noFill/>
          <a:ln>
            <a:noFill/>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3" name="Google Shape;63;p14"/>
          <p:cNvSpPr txBox="1">
            <a:spLocks noGrp="1"/>
          </p:cNvSpPr>
          <p:nvPr>
            <p:ph type="title"/>
          </p:nvPr>
        </p:nvSpPr>
        <p:spPr>
          <a:xfrm>
            <a:off x="2225450" y="164300"/>
            <a:ext cx="6430500" cy="762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smtClean="0">
                <a:solidFill>
                  <a:srgbClr val="783F04"/>
                </a:solidFill>
                <a:latin typeface="Roboto"/>
                <a:ea typeface="Roboto"/>
                <a:cs typeface="Roboto"/>
                <a:sym typeface="Roboto"/>
              </a:rPr>
              <a:t>Why Metals?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64" name="Google Shape;64;p14"/>
          <p:cNvSpPr txBox="1"/>
          <p:nvPr/>
        </p:nvSpPr>
        <p:spPr>
          <a:xfrm>
            <a:off x="127000" y="4133596"/>
            <a:ext cx="9098400" cy="1040254"/>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smtClean="0">
                <a:solidFill>
                  <a:srgbClr val="B45F06"/>
                </a:solidFill>
                <a:latin typeface="Roboto"/>
                <a:ea typeface="Roboto"/>
                <a:cs typeface="Roboto"/>
                <a:sym typeface="Roboto"/>
              </a:rPr>
              <a:t>This is what gold has done in the past. Past performance does </a:t>
            </a:r>
            <a:br>
              <a:rPr lang="en" sz="1900" b="1" i="1" dirty="0" smtClean="0">
                <a:solidFill>
                  <a:srgbClr val="B45F06"/>
                </a:solidFill>
                <a:latin typeface="Roboto"/>
                <a:ea typeface="Roboto"/>
                <a:cs typeface="Roboto"/>
                <a:sym typeface="Roboto"/>
              </a:rPr>
            </a:br>
            <a:r>
              <a:rPr lang="en" sz="1900" b="1" i="1" dirty="0" smtClean="0">
                <a:solidFill>
                  <a:srgbClr val="B45F06"/>
                </a:solidFill>
                <a:latin typeface="Roboto"/>
                <a:ea typeface="Roboto"/>
                <a:cs typeface="Roboto"/>
                <a:sym typeface="Roboto"/>
              </a:rPr>
              <a:t>not indicate future earning... </a:t>
            </a:r>
            <a:r>
              <a:rPr lang="en-US" sz="1900" b="1" i="1" dirty="0" smtClean="0">
                <a:solidFill>
                  <a:srgbClr val="B45F06"/>
                </a:solidFill>
                <a:latin typeface="Roboto"/>
                <a:ea typeface="Roboto"/>
                <a:cs typeface="Roboto"/>
                <a:sym typeface="Roboto"/>
              </a:rPr>
              <a:t>B</a:t>
            </a:r>
            <a:r>
              <a:rPr lang="en" sz="1900" b="1" i="1" dirty="0" smtClean="0">
                <a:solidFill>
                  <a:srgbClr val="B45F06"/>
                </a:solidFill>
                <a:latin typeface="Roboto"/>
                <a:ea typeface="Roboto"/>
                <a:cs typeface="Roboto"/>
                <a:sym typeface="Roboto"/>
              </a:rPr>
              <a:t>ut it does leave clues</a:t>
            </a:r>
            <a:br>
              <a:rPr lang="en" sz="1900" b="1" i="1" dirty="0" smtClean="0">
                <a:solidFill>
                  <a:srgbClr val="B45F06"/>
                </a:solidFill>
                <a:latin typeface="Roboto"/>
                <a:ea typeface="Roboto"/>
                <a:cs typeface="Roboto"/>
                <a:sym typeface="Roboto"/>
              </a:rPr>
            </a:br>
            <a:r>
              <a:rPr lang="en" sz="1900" b="1" i="1" dirty="0" smtClean="0">
                <a:solidFill>
                  <a:srgbClr val="B45F06"/>
                </a:solidFill>
                <a:latin typeface="Roboto"/>
                <a:ea typeface="Roboto"/>
                <a:cs typeface="Roboto"/>
                <a:sym typeface="Roboto"/>
              </a:rPr>
              <a:t>to learn from. </a:t>
            </a:r>
            <a:endParaRPr sz="1900" b="1" dirty="0">
              <a:solidFill>
                <a:srgbClr val="B45F06"/>
              </a:solidFill>
              <a:latin typeface="Roboto"/>
              <a:ea typeface="Roboto"/>
              <a:cs typeface="Roboto"/>
              <a:sym typeface="Roboto"/>
            </a:endParaRPr>
          </a:p>
        </p:txBody>
      </p:sp>
      <p:pic>
        <p:nvPicPr>
          <p:cNvPr id="6" name="Picture 5" descr="graphs.png"/>
          <p:cNvPicPr>
            <a:picLocks noChangeAspect="1"/>
          </p:cNvPicPr>
          <p:nvPr/>
        </p:nvPicPr>
        <p:blipFill>
          <a:blip r:embed="rId3"/>
          <a:stretch>
            <a:fillRect/>
          </a:stretch>
        </p:blipFill>
        <p:spPr>
          <a:xfrm>
            <a:off x="1120871" y="1424346"/>
            <a:ext cx="3832129" cy="2741253"/>
          </a:xfrm>
          <a:prstGeom prst="rect">
            <a:avLst/>
          </a:prstGeom>
        </p:spPr>
      </p:pic>
      <p:sp>
        <p:nvSpPr>
          <p:cNvPr id="7" name="Google Shape;81;p16"/>
          <p:cNvSpPr txBox="1">
            <a:spLocks noGrp="1"/>
          </p:cNvSpPr>
          <p:nvPr>
            <p:ph type="body" idx="1"/>
          </p:nvPr>
        </p:nvSpPr>
        <p:spPr>
          <a:xfrm>
            <a:off x="5041900" y="1231900"/>
            <a:ext cx="3962400" cy="2646618"/>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dirty="0" smtClean="0">
                <a:solidFill>
                  <a:srgbClr val="000000"/>
                </a:solidFill>
                <a:latin typeface="Roboto"/>
                <a:ea typeface="Roboto"/>
                <a:cs typeface="Roboto"/>
                <a:sym typeface="Roboto"/>
              </a:rPr>
              <a:t>Economic Strife...</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Political Strife...</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Inflation...</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Privacy...</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More resistant </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to turbulence...</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Take your pick.</a:t>
            </a:r>
            <a:endParaRPr sz="2400" dirty="0">
              <a:solidFill>
                <a:srgbClr val="000000"/>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3" name="Google Shape;63;p14"/>
          <p:cNvSpPr txBox="1">
            <a:spLocks noGrp="1"/>
          </p:cNvSpPr>
          <p:nvPr>
            <p:ph type="title"/>
          </p:nvPr>
        </p:nvSpPr>
        <p:spPr>
          <a:xfrm>
            <a:off x="2225450" y="164300"/>
            <a:ext cx="6430500" cy="762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smtClean="0">
                <a:solidFill>
                  <a:srgbClr val="783F04"/>
                </a:solidFill>
                <a:latin typeface="Roboto"/>
                <a:ea typeface="Roboto"/>
                <a:cs typeface="Roboto"/>
                <a:sym typeface="Roboto"/>
              </a:rPr>
              <a:t>Why ACM?</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64" name="Google Shape;64;p14"/>
          <p:cNvSpPr txBox="1"/>
          <p:nvPr/>
        </p:nvSpPr>
        <p:spPr>
          <a:xfrm>
            <a:off x="127000" y="4133596"/>
            <a:ext cx="9098400" cy="572434"/>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US" sz="1900" b="1" i="1" dirty="0" smtClean="0">
                <a:solidFill>
                  <a:srgbClr val="B45F06"/>
                </a:solidFill>
                <a:latin typeface="Roboto"/>
                <a:ea typeface="Roboto"/>
                <a:cs typeface="Roboto"/>
                <a:sym typeface="Roboto"/>
              </a:rPr>
              <a:t>Compare the prices and see for yourself.</a:t>
            </a:r>
            <a:endParaRPr sz="1900" b="1" dirty="0">
              <a:solidFill>
                <a:srgbClr val="B45F06"/>
              </a:solidFill>
              <a:latin typeface="Roboto"/>
              <a:ea typeface="Roboto"/>
              <a:cs typeface="Roboto"/>
              <a:sym typeface="Roboto"/>
            </a:endParaRPr>
          </a:p>
        </p:txBody>
      </p:sp>
      <p:sp>
        <p:nvSpPr>
          <p:cNvPr id="7" name="Google Shape;81;p16"/>
          <p:cNvSpPr txBox="1">
            <a:spLocks noGrp="1"/>
          </p:cNvSpPr>
          <p:nvPr>
            <p:ph type="body" idx="1"/>
          </p:nvPr>
        </p:nvSpPr>
        <p:spPr>
          <a:xfrm>
            <a:off x="838200" y="1797318"/>
            <a:ext cx="7962900" cy="1936482"/>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dirty="0" smtClean="0">
                <a:solidFill>
                  <a:srgbClr val="000000"/>
                </a:solidFill>
                <a:latin typeface="Roboto"/>
                <a:ea typeface="Roboto"/>
                <a:cs typeface="Roboto"/>
                <a:sym typeface="Roboto"/>
              </a:rPr>
              <a:t>ACM is a technology driven company interfacing with the largest market makers in precious metals bringing the best pricing possible to customers.</a:t>
            </a:r>
            <a:endParaRPr sz="2400" dirty="0">
              <a:solidFill>
                <a:srgbClr val="000000"/>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3" name="Google Shape;63;p14"/>
          <p:cNvSpPr txBox="1">
            <a:spLocks noGrp="1"/>
          </p:cNvSpPr>
          <p:nvPr>
            <p:ph type="title"/>
          </p:nvPr>
        </p:nvSpPr>
        <p:spPr>
          <a:xfrm>
            <a:off x="2314350" y="4056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smtClean="0">
                <a:solidFill>
                  <a:srgbClr val="783F04"/>
                </a:solidFill>
                <a:latin typeface="Roboto"/>
                <a:ea typeface="Roboto"/>
                <a:cs typeface="Roboto"/>
                <a:sym typeface="Roboto"/>
              </a:rPr>
              <a:t>Why be an Affiliate?</a:t>
            </a:r>
            <a:endParaRPr sz="3000" b="1" dirty="0">
              <a:solidFill>
                <a:srgbClr val="783F04"/>
              </a:solidFill>
              <a:latin typeface="Roboto"/>
              <a:ea typeface="Roboto"/>
              <a:cs typeface="Roboto"/>
              <a:sym typeface="Roboto"/>
            </a:endParaRPr>
          </a:p>
        </p:txBody>
      </p:sp>
      <p:sp>
        <p:nvSpPr>
          <p:cNvPr id="64" name="Google Shape;64;p14"/>
          <p:cNvSpPr txBox="1"/>
          <p:nvPr/>
        </p:nvSpPr>
        <p:spPr>
          <a:xfrm>
            <a:off x="152400" y="4425696"/>
            <a:ext cx="9098400" cy="806344"/>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The RIGHT time. The RIGHT products. </a:t>
            </a:r>
            <a:br>
              <a:rPr lang="en" sz="1900" b="1" i="1" dirty="0">
                <a:solidFill>
                  <a:srgbClr val="B45F06"/>
                </a:solidFill>
                <a:latin typeface="Roboto"/>
                <a:ea typeface="Roboto"/>
                <a:cs typeface="Roboto"/>
                <a:sym typeface="Roboto"/>
              </a:rPr>
            </a:br>
            <a:r>
              <a:rPr lang="en" sz="1900" b="1" i="1" dirty="0">
                <a:solidFill>
                  <a:srgbClr val="B45F06"/>
                </a:solidFill>
                <a:latin typeface="Roboto"/>
                <a:ea typeface="Roboto"/>
                <a:cs typeface="Roboto"/>
                <a:sym typeface="Roboto"/>
              </a:rPr>
              <a:t>The RIGHT choice… The </a:t>
            </a:r>
            <a:r>
              <a:rPr lang="en-US" sz="1900" b="1" i="1" dirty="0">
                <a:solidFill>
                  <a:srgbClr val="B45F06"/>
                </a:solidFill>
                <a:latin typeface="Roboto"/>
                <a:ea typeface="Roboto"/>
                <a:cs typeface="Roboto"/>
                <a:sym typeface="Roboto"/>
              </a:rPr>
              <a:t>At Cost Metals</a:t>
            </a:r>
            <a:r>
              <a:rPr lang="en" sz="1900" b="1" i="1" dirty="0">
                <a:solidFill>
                  <a:srgbClr val="B45F06"/>
                </a:solidFill>
                <a:latin typeface="Roboto"/>
                <a:ea typeface="Roboto"/>
                <a:cs typeface="Roboto"/>
                <a:sym typeface="Roboto"/>
              </a:rPr>
              <a:t> Way!</a:t>
            </a:r>
            <a:endParaRPr sz="1900" b="1" dirty="0">
              <a:solidFill>
                <a:srgbClr val="B45F06"/>
              </a:solidFill>
              <a:latin typeface="Roboto"/>
              <a:ea typeface="Roboto"/>
              <a:cs typeface="Roboto"/>
              <a:sym typeface="Roboto"/>
            </a:endParaRPr>
          </a:p>
        </p:txBody>
      </p:sp>
      <p:sp>
        <p:nvSpPr>
          <p:cNvPr id="6" name="Google Shape;81;p16"/>
          <p:cNvSpPr txBox="1">
            <a:spLocks noGrp="1"/>
          </p:cNvSpPr>
          <p:nvPr>
            <p:ph type="body" idx="1"/>
          </p:nvPr>
        </p:nvSpPr>
        <p:spPr>
          <a:xfrm>
            <a:off x="924024" y="1797317"/>
            <a:ext cx="7877075" cy="2341545"/>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FontTx/>
              <a:buChar char="-"/>
            </a:pPr>
            <a:r>
              <a:rPr lang="en" sz="2400" dirty="0" smtClean="0">
                <a:solidFill>
                  <a:srgbClr val="000000"/>
                </a:solidFill>
                <a:latin typeface="Roboto"/>
                <a:ea typeface="Roboto"/>
                <a:cs typeface="Roboto"/>
                <a:sym typeface="Roboto"/>
              </a:rPr>
              <a:t>This is simple. The advertising budget for ACM</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 could go to big tech or it can go to our Affiliates. </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 </a:t>
            </a:r>
            <a:r>
              <a:rPr lang="en-US" sz="2400" dirty="0" smtClean="0">
                <a:solidFill>
                  <a:srgbClr val="000000"/>
                </a:solidFill>
                <a:latin typeface="Roboto"/>
                <a:ea typeface="Roboto"/>
                <a:cs typeface="Roboto"/>
                <a:sym typeface="Roboto"/>
              </a:rPr>
              <a:t>T</a:t>
            </a:r>
            <a:r>
              <a:rPr lang="en" sz="2400" dirty="0" smtClean="0">
                <a:solidFill>
                  <a:srgbClr val="000000"/>
                </a:solidFill>
                <a:latin typeface="Roboto"/>
                <a:ea typeface="Roboto"/>
                <a:cs typeface="Roboto"/>
                <a:sym typeface="Roboto"/>
              </a:rPr>
              <a:t>he whole world is talking about Precious Metals.</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
            </a:r>
            <a:br>
              <a:rPr lang="en" sz="2400" dirty="0" smtClean="0">
                <a:solidFill>
                  <a:srgbClr val="000000"/>
                </a:solidFill>
                <a:latin typeface="Roboto"/>
                <a:ea typeface="Roboto"/>
                <a:cs typeface="Roboto"/>
                <a:sym typeface="Roboto"/>
              </a:rPr>
            </a:br>
            <a:r>
              <a:rPr lang="en" sz="2400" dirty="0" smtClean="0">
                <a:solidFill>
                  <a:srgbClr val="000000"/>
                </a:solidFill>
                <a:latin typeface="Roboto"/>
                <a:ea typeface="Roboto"/>
                <a:cs typeface="Roboto"/>
                <a:sym typeface="Roboto"/>
              </a:rPr>
              <a:t>- We choose our Affiliates.</a:t>
            </a:r>
            <a:endParaRPr sz="2400" dirty="0">
              <a:solidFill>
                <a:srgbClr val="000000"/>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PRODUCTS</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AT COST METALS</a:t>
            </a:r>
            <a:endParaRPr sz="3000" b="1" dirty="0">
              <a:solidFill>
                <a:srgbClr val="783F04"/>
              </a:solidFill>
              <a:latin typeface="Roboto"/>
              <a:ea typeface="Roboto"/>
              <a:cs typeface="Roboto"/>
              <a:sym typeface="Roboto"/>
            </a:endParaRPr>
          </a:p>
        </p:txBody>
      </p:sp>
      <p:sp>
        <p:nvSpPr>
          <p:cNvPr id="81" name="Google Shape;81;p16"/>
          <p:cNvSpPr txBox="1">
            <a:spLocks noGrp="1"/>
          </p:cNvSpPr>
          <p:nvPr>
            <p:ph type="body" idx="1"/>
          </p:nvPr>
        </p:nvSpPr>
        <p:spPr>
          <a:xfrm>
            <a:off x="1541700" y="1467118"/>
            <a:ext cx="7121400" cy="2449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dirty="0">
                <a:solidFill>
                  <a:srgbClr val="000000"/>
                </a:solidFill>
                <a:latin typeface="Roboto"/>
                <a:ea typeface="Roboto"/>
                <a:cs typeface="Roboto"/>
                <a:sym typeface="Roboto"/>
              </a:rPr>
              <a:t>The Same Premium Metals—At Cost!</a:t>
            </a:r>
            <a:endParaRPr sz="2400" dirty="0">
              <a:solidFill>
                <a:srgbClr val="000000"/>
              </a:solidFill>
              <a:latin typeface="Roboto"/>
              <a:ea typeface="Roboto"/>
              <a:cs typeface="Roboto"/>
              <a:sym typeface="Roboto"/>
            </a:endParaRPr>
          </a:p>
          <a:p>
            <a:pPr marL="0" lvl="0" indent="0" algn="l" rtl="0">
              <a:lnSpc>
                <a:spcPct val="100000"/>
              </a:lnSpc>
              <a:spcBef>
                <a:spcPts val="1200"/>
              </a:spcBef>
              <a:spcAft>
                <a:spcPts val="0"/>
              </a:spcAft>
              <a:buNone/>
            </a:pPr>
            <a:r>
              <a:rPr lang="en" sz="2400" dirty="0">
                <a:solidFill>
                  <a:srgbClr val="000000"/>
                </a:solidFill>
                <a:latin typeface="Roboto"/>
                <a:ea typeface="Roboto"/>
                <a:cs typeface="Roboto"/>
                <a:sym typeface="Roboto"/>
              </a:rPr>
              <a:t>Top Coins: </a:t>
            </a:r>
            <a:r>
              <a:rPr lang="en" sz="2400" b="1" dirty="0">
                <a:solidFill>
                  <a:srgbClr val="000000"/>
                </a:solidFill>
                <a:latin typeface="Roboto"/>
                <a:ea typeface="Roboto"/>
                <a:cs typeface="Roboto"/>
                <a:sym typeface="Roboto"/>
              </a:rPr>
              <a:t>American Eagles, Buffalos, Morgan Peace Dollars, Maples, Krugerrands</a:t>
            </a:r>
            <a:endParaRPr sz="2400" b="1" dirty="0">
              <a:solidFill>
                <a:srgbClr val="000000"/>
              </a:solidFill>
              <a:latin typeface="Roboto"/>
              <a:ea typeface="Roboto"/>
              <a:cs typeface="Roboto"/>
              <a:sym typeface="Roboto"/>
            </a:endParaRPr>
          </a:p>
          <a:p>
            <a:pPr marL="0" lvl="0" indent="0" algn="l" rtl="0">
              <a:lnSpc>
                <a:spcPct val="100000"/>
              </a:lnSpc>
              <a:spcBef>
                <a:spcPts val="1200"/>
              </a:spcBef>
              <a:spcAft>
                <a:spcPts val="0"/>
              </a:spcAft>
              <a:buNone/>
            </a:pPr>
            <a:r>
              <a:rPr lang="en" sz="2400" dirty="0">
                <a:solidFill>
                  <a:srgbClr val="000000"/>
                </a:solidFill>
                <a:latin typeface="Roboto"/>
                <a:ea typeface="Roboto"/>
                <a:cs typeface="Roboto"/>
                <a:sym typeface="Roboto"/>
              </a:rPr>
              <a:t>Trusted Bars: </a:t>
            </a:r>
            <a:r>
              <a:rPr lang="en" sz="2400" b="1" dirty="0">
                <a:solidFill>
                  <a:srgbClr val="000000"/>
                </a:solidFill>
                <a:latin typeface="Roboto"/>
                <a:ea typeface="Roboto"/>
                <a:cs typeface="Roboto"/>
                <a:sym typeface="Roboto"/>
              </a:rPr>
              <a:t>Engelhard, Johnson Matthey, More</a:t>
            </a:r>
            <a:endParaRPr sz="2400" b="1" dirty="0">
              <a:solidFill>
                <a:srgbClr val="000000"/>
              </a:solidFill>
              <a:latin typeface="Roboto"/>
              <a:ea typeface="Roboto"/>
              <a:cs typeface="Roboto"/>
              <a:sym typeface="Roboto"/>
            </a:endParaRPr>
          </a:p>
          <a:p>
            <a:pPr marL="0" lvl="0" indent="0" algn="l" rtl="0">
              <a:lnSpc>
                <a:spcPct val="100000"/>
              </a:lnSpc>
              <a:spcBef>
                <a:spcPts val="1200"/>
              </a:spcBef>
              <a:spcAft>
                <a:spcPts val="1200"/>
              </a:spcAft>
              <a:buNone/>
            </a:pPr>
            <a:r>
              <a:rPr lang="en" sz="2400" dirty="0">
                <a:solidFill>
                  <a:srgbClr val="000000"/>
                </a:solidFill>
                <a:latin typeface="Roboto"/>
                <a:ea typeface="Roboto"/>
                <a:cs typeface="Roboto"/>
                <a:sym typeface="Roboto"/>
              </a:rPr>
              <a:t>Explore 100+ Options Online!</a:t>
            </a:r>
            <a:endParaRPr sz="2400" dirty="0">
              <a:solidFill>
                <a:srgbClr val="000000"/>
              </a:solidFill>
              <a:latin typeface="Roboto"/>
              <a:ea typeface="Roboto"/>
              <a:cs typeface="Roboto"/>
              <a:sym typeface="Roboto"/>
            </a:endParaRPr>
          </a:p>
        </p:txBody>
      </p:sp>
      <p:pic>
        <p:nvPicPr>
          <p:cNvPr id="82" name="Google Shape;82;p16"/>
          <p:cNvPicPr preferRelativeResize="0"/>
          <p:nvPr/>
        </p:nvPicPr>
        <p:blipFill>
          <a:blip r:embed="rId3">
            <a:alphaModFix/>
          </a:blip>
          <a:stretch>
            <a:fillRect/>
          </a:stretch>
        </p:blipFill>
        <p:spPr>
          <a:xfrm>
            <a:off x="1298450" y="1550343"/>
            <a:ext cx="177253" cy="329184"/>
          </a:xfrm>
          <a:prstGeom prst="rect">
            <a:avLst/>
          </a:prstGeom>
          <a:noFill/>
          <a:ln>
            <a:noFill/>
          </a:ln>
        </p:spPr>
      </p:pic>
      <p:pic>
        <p:nvPicPr>
          <p:cNvPr id="83" name="Google Shape;83;p16"/>
          <p:cNvPicPr preferRelativeResize="0"/>
          <p:nvPr/>
        </p:nvPicPr>
        <p:blipFill>
          <a:blip r:embed="rId3">
            <a:alphaModFix/>
          </a:blip>
          <a:stretch>
            <a:fillRect/>
          </a:stretch>
        </p:blipFill>
        <p:spPr>
          <a:xfrm>
            <a:off x="1298450" y="2083743"/>
            <a:ext cx="177253" cy="329184"/>
          </a:xfrm>
          <a:prstGeom prst="rect">
            <a:avLst/>
          </a:prstGeom>
          <a:noFill/>
          <a:ln>
            <a:noFill/>
          </a:ln>
        </p:spPr>
      </p:pic>
      <p:pic>
        <p:nvPicPr>
          <p:cNvPr id="84" name="Google Shape;84;p16"/>
          <p:cNvPicPr preferRelativeResize="0"/>
          <p:nvPr/>
        </p:nvPicPr>
        <p:blipFill>
          <a:blip r:embed="rId3">
            <a:alphaModFix/>
          </a:blip>
          <a:stretch>
            <a:fillRect/>
          </a:stretch>
        </p:blipFill>
        <p:spPr>
          <a:xfrm>
            <a:off x="1298450" y="2921943"/>
            <a:ext cx="177253" cy="329184"/>
          </a:xfrm>
          <a:prstGeom prst="rect">
            <a:avLst/>
          </a:prstGeom>
          <a:noFill/>
          <a:ln>
            <a:noFill/>
          </a:ln>
        </p:spPr>
      </p:pic>
      <p:pic>
        <p:nvPicPr>
          <p:cNvPr id="85" name="Google Shape;85;p16"/>
          <p:cNvPicPr preferRelativeResize="0"/>
          <p:nvPr/>
        </p:nvPicPr>
        <p:blipFill>
          <a:blip r:embed="rId3">
            <a:alphaModFix/>
          </a:blip>
          <a:stretch>
            <a:fillRect/>
          </a:stretch>
        </p:blipFill>
        <p:spPr>
          <a:xfrm>
            <a:off x="1298450" y="3439819"/>
            <a:ext cx="177253" cy="329184"/>
          </a:xfrm>
          <a:prstGeom prst="rect">
            <a:avLst/>
          </a:prstGeom>
          <a:noFill/>
          <a:ln>
            <a:noFill/>
          </a:ln>
        </p:spPr>
      </p:pic>
      <p:pic>
        <p:nvPicPr>
          <p:cNvPr id="86" name="Google Shape;86;p16" descr="image.png"/>
          <p:cNvPicPr preferRelativeResize="0"/>
          <p:nvPr/>
        </p:nvPicPr>
        <p:blipFill rotWithShape="1">
          <a:blip r:embed="rId4">
            <a:alphaModFix/>
          </a:blip>
          <a:srcRect/>
          <a:stretch/>
        </p:blipFill>
        <p:spPr>
          <a:xfrm>
            <a:off x="217036" y="2050280"/>
            <a:ext cx="671601" cy="633067"/>
          </a:xfrm>
          <a:prstGeom prst="rect">
            <a:avLst/>
          </a:prstGeom>
          <a:noFill/>
          <a:ln>
            <a:noFill/>
          </a:ln>
        </p:spPr>
      </p:pic>
      <p:pic>
        <p:nvPicPr>
          <p:cNvPr id="88" name="Google Shape;88;p16" descr="1-oz-Gold-Maple-Leaf-nobg.png"/>
          <p:cNvPicPr preferRelativeResize="0"/>
          <p:nvPr/>
        </p:nvPicPr>
        <p:blipFill rotWithShape="1">
          <a:blip r:embed="rId5">
            <a:alphaModFix/>
          </a:blip>
          <a:srcRect/>
          <a:stretch/>
        </p:blipFill>
        <p:spPr>
          <a:xfrm>
            <a:off x="152398" y="3025751"/>
            <a:ext cx="736909" cy="736909"/>
          </a:xfrm>
          <a:prstGeom prst="rect">
            <a:avLst/>
          </a:prstGeom>
          <a:noFill/>
          <a:ln>
            <a:noFill/>
          </a:ln>
        </p:spPr>
      </p:pic>
      <p:grpSp>
        <p:nvGrpSpPr>
          <p:cNvPr id="89" name="Google Shape;89;p16"/>
          <p:cNvGrpSpPr/>
          <p:nvPr/>
        </p:nvGrpSpPr>
        <p:grpSpPr>
          <a:xfrm rot="19688191">
            <a:off x="5284611" y="3356850"/>
            <a:ext cx="2066893" cy="1468502"/>
            <a:chOff x="4932075" y="3579483"/>
            <a:chExt cx="2000393" cy="1427851"/>
          </a:xfrm>
          <a:effectLst>
            <a:outerShdw blurRad="50800" dist="38100" dir="2700000" algn="tl" rotWithShape="0">
              <a:prstClr val="black">
                <a:alpha val="40000"/>
              </a:prstClr>
            </a:outerShdw>
          </a:effectLst>
        </p:grpSpPr>
        <p:pic>
          <p:nvPicPr>
            <p:cNvPr id="90" name="Google Shape;90;p16" descr="image.png"/>
            <p:cNvPicPr preferRelativeResize="0"/>
            <p:nvPr/>
          </p:nvPicPr>
          <p:blipFill rotWithShape="1">
            <a:blip r:embed="rId6">
              <a:alphaModFix/>
            </a:blip>
            <a:srcRect/>
            <a:stretch/>
          </p:blipFill>
          <p:spPr>
            <a:xfrm rot="4403801">
              <a:off x="5644670" y="3719536"/>
              <a:ext cx="1147744" cy="1147744"/>
            </a:xfrm>
            <a:prstGeom prst="rect">
              <a:avLst/>
            </a:prstGeom>
            <a:noFill/>
            <a:ln>
              <a:noFill/>
            </a:ln>
          </p:spPr>
        </p:pic>
        <p:pic>
          <p:nvPicPr>
            <p:cNvPr id="91" name="Google Shape;91;p16" descr="1-oz-Gold-Bar-nobg.png"/>
            <p:cNvPicPr preferRelativeResize="0"/>
            <p:nvPr/>
          </p:nvPicPr>
          <p:blipFill rotWithShape="1">
            <a:blip r:embed="rId7">
              <a:alphaModFix/>
            </a:blip>
            <a:srcRect/>
            <a:stretch/>
          </p:blipFill>
          <p:spPr>
            <a:xfrm rot="-1070980">
              <a:off x="5050391" y="3814413"/>
              <a:ext cx="915792" cy="915776"/>
            </a:xfrm>
            <a:prstGeom prst="rect">
              <a:avLst/>
            </a:prstGeom>
            <a:noFill/>
            <a:ln>
              <a:noFill/>
            </a:ln>
          </p:spPr>
        </p:pic>
      </p:grpSp>
      <p:sp>
        <p:nvSpPr>
          <p:cNvPr id="92" name="Google Shape;92;p16"/>
          <p:cNvSpPr/>
          <p:nvPr/>
        </p:nvSpPr>
        <p:spPr>
          <a:xfrm>
            <a:off x="144600" y="4220200"/>
            <a:ext cx="1858800" cy="9234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3" name="Google Shape;93;p16" descr="1-oz-American-Platinum-Eagle-nobg.png"/>
          <p:cNvPicPr preferRelativeResize="0"/>
          <p:nvPr/>
        </p:nvPicPr>
        <p:blipFill rotWithShape="1">
          <a:blip r:embed="rId8">
            <a:alphaModFix/>
          </a:blip>
          <a:srcRect/>
          <a:stretch/>
        </p:blipFill>
        <p:spPr>
          <a:xfrm>
            <a:off x="357385" y="3526251"/>
            <a:ext cx="646462" cy="646462"/>
          </a:xfrm>
          <a:prstGeom prst="rect">
            <a:avLst/>
          </a:prstGeom>
          <a:noFill/>
          <a:ln>
            <a:noFill/>
          </a:ln>
        </p:spPr>
      </p:pic>
      <p:sp>
        <p:nvSpPr>
          <p:cNvPr id="94" name="Google Shape;94;p16"/>
          <p:cNvSpPr txBox="1"/>
          <p:nvPr/>
        </p:nvSpPr>
        <p:spPr>
          <a:xfrm>
            <a:off x="152400" y="4572000"/>
            <a:ext cx="9098400" cy="447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Unmatched Quality, Unbeatable Prices!</a:t>
            </a:r>
            <a:endParaRPr sz="1900" b="1" dirty="0">
              <a:solidFill>
                <a:srgbClr val="B45F06"/>
              </a:solidFill>
              <a:latin typeface="Roboto"/>
              <a:ea typeface="Roboto"/>
              <a:cs typeface="Roboto"/>
              <a:sym typeface="Roboto"/>
            </a:endParaRPr>
          </a:p>
        </p:txBody>
      </p:sp>
      <p:pic>
        <p:nvPicPr>
          <p:cNvPr id="2" name="Google Shape;86;p16" descr="image.png">
            <a:extLst>
              <a:ext uri="{FF2B5EF4-FFF2-40B4-BE49-F238E27FC236}">
                <a16:creationId xmlns:a16="http://schemas.microsoft.com/office/drawing/2014/main" xmlns="" id="{18F4293C-D98B-09EC-AB70-70EE069A9403}"/>
              </a:ext>
            </a:extLst>
          </p:cNvPr>
          <p:cNvPicPr preferRelativeResize="0"/>
          <p:nvPr/>
        </p:nvPicPr>
        <p:blipFill rotWithShape="1">
          <a:blip r:embed="rId4">
            <a:alphaModFix/>
          </a:blip>
          <a:srcRect/>
          <a:stretch/>
        </p:blipFill>
        <p:spPr>
          <a:xfrm>
            <a:off x="195368" y="1993586"/>
            <a:ext cx="671601" cy="633067"/>
          </a:xfrm>
          <a:prstGeom prst="rect">
            <a:avLst/>
          </a:prstGeom>
          <a:noFill/>
          <a:ln>
            <a:noFill/>
          </a:ln>
          <a:effectLst>
            <a:outerShdw blurRad="50800" dist="38100" dir="2700000" algn="tl" rotWithShape="0">
              <a:prstClr val="black">
                <a:alpha val="40000"/>
              </a:prstClr>
            </a:outerShdw>
          </a:effectLst>
        </p:spPr>
      </p:pic>
      <p:pic>
        <p:nvPicPr>
          <p:cNvPr id="87" name="Google Shape;87;p16" descr="image.png"/>
          <p:cNvPicPr preferRelativeResize="0"/>
          <p:nvPr/>
        </p:nvPicPr>
        <p:blipFill rotWithShape="1">
          <a:blip r:embed="rId9">
            <a:alphaModFix/>
          </a:blip>
          <a:srcRect/>
          <a:stretch/>
        </p:blipFill>
        <p:spPr>
          <a:xfrm>
            <a:off x="350285" y="2495558"/>
            <a:ext cx="686706" cy="646679"/>
          </a:xfrm>
          <a:prstGeom prst="rect">
            <a:avLst/>
          </a:prstGeom>
          <a:noFill/>
          <a:ln>
            <a:noFill/>
          </a:ln>
          <a:effectLst>
            <a:outerShdw blurRad="50800" dist="38100" dir="2700000" algn="tl" rotWithShape="0">
              <a:prstClr val="black">
                <a:alpha val="40000"/>
              </a:prstClr>
            </a:outerShdw>
          </a:effectLst>
        </p:spPr>
      </p:pic>
      <p:pic>
        <p:nvPicPr>
          <p:cNvPr id="3" name="Google Shape;88;p16" descr="1-oz-Gold-Maple-Leaf-nobg.png">
            <a:extLst>
              <a:ext uri="{FF2B5EF4-FFF2-40B4-BE49-F238E27FC236}">
                <a16:creationId xmlns:a16="http://schemas.microsoft.com/office/drawing/2014/main" xmlns="" id="{C235D782-1690-7214-6A95-8D5A2EE0E9B6}"/>
              </a:ext>
            </a:extLst>
          </p:cNvPr>
          <p:cNvPicPr preferRelativeResize="0"/>
          <p:nvPr/>
        </p:nvPicPr>
        <p:blipFill rotWithShape="1">
          <a:blip r:embed="rId5">
            <a:alphaModFix/>
          </a:blip>
          <a:srcRect/>
          <a:stretch/>
        </p:blipFill>
        <p:spPr>
          <a:xfrm>
            <a:off x="143732" y="3038401"/>
            <a:ext cx="736909" cy="736909"/>
          </a:xfrm>
          <a:prstGeom prst="rect">
            <a:avLst/>
          </a:prstGeom>
          <a:noFill/>
          <a:ln>
            <a:noFill/>
          </a:ln>
          <a:effectLst>
            <a:outerShdw blurRad="50800" dist="38100" dir="2700000" algn="tl" rotWithShape="0">
              <a:prstClr val="black">
                <a:alpha val="40000"/>
              </a:prstClr>
            </a:outerShdw>
          </a:effectLst>
        </p:spPr>
      </p:pic>
      <p:pic>
        <p:nvPicPr>
          <p:cNvPr id="4" name="Google Shape;93;p16" descr="1-oz-American-Platinum-Eagle-nobg.png">
            <a:extLst>
              <a:ext uri="{FF2B5EF4-FFF2-40B4-BE49-F238E27FC236}">
                <a16:creationId xmlns:a16="http://schemas.microsoft.com/office/drawing/2014/main" xmlns="" id="{4E7A00A8-B770-4E3B-3E79-1EDA3609856C}"/>
              </a:ext>
            </a:extLst>
          </p:cNvPr>
          <p:cNvPicPr preferRelativeResize="0"/>
          <p:nvPr/>
        </p:nvPicPr>
        <p:blipFill rotWithShape="1">
          <a:blip r:embed="rId8">
            <a:alphaModFix/>
          </a:blip>
          <a:srcRect/>
          <a:stretch/>
        </p:blipFill>
        <p:spPr>
          <a:xfrm>
            <a:off x="439733" y="3582241"/>
            <a:ext cx="646462" cy="646462"/>
          </a:xfrm>
          <a:prstGeom prst="rect">
            <a:avLst/>
          </a:prstGeom>
          <a:noFill/>
          <a:ln>
            <a:noFill/>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6950BFC3-D8DA-4A85-94F7-54DA5524770B}">
      <p188:commentRel xmlns:p188="http://schemas.microsoft.com/office/powerpoint/2018/8/main" xmlns="" r:id="rId10"/>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txBox="1">
            <a:spLocks noGrp="1"/>
          </p:cNvSpPr>
          <p:nvPr>
            <p:ph type="body" idx="1"/>
          </p:nvPr>
        </p:nvSpPr>
        <p:spPr>
          <a:xfrm>
            <a:off x="1473125" y="1490600"/>
            <a:ext cx="6901200" cy="2449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523"/>
              <a:buNone/>
            </a:pPr>
            <a:r>
              <a:rPr lang="en" sz="2600" dirty="0">
                <a:solidFill>
                  <a:srgbClr val="000000"/>
                </a:solidFill>
                <a:latin typeface="Roboto"/>
                <a:ea typeface="Roboto"/>
                <a:cs typeface="Roboto"/>
                <a:sym typeface="Roboto"/>
              </a:rPr>
              <a:t>Why Pay More? </a:t>
            </a:r>
            <a:r>
              <a:rPr lang="en-US" sz="2600" b="0" i="0" u="none" strike="noStrike" dirty="0">
                <a:solidFill>
                  <a:srgbClr val="000000"/>
                </a:solidFill>
                <a:effectLst/>
                <a:latin typeface="Roboto" panose="02000000000000000000" pitchFamily="2" charset="0"/>
              </a:rPr>
              <a:t>Dealer </a:t>
            </a:r>
            <a:r>
              <a:rPr lang="en-US" sz="2600" dirty="0">
                <a:solidFill>
                  <a:srgbClr val="000000"/>
                </a:solidFill>
                <a:latin typeface="Roboto" panose="02000000000000000000" pitchFamily="2" charset="0"/>
              </a:rPr>
              <a:t>Direct </a:t>
            </a:r>
            <a:r>
              <a:rPr lang="en-US" sz="2600" b="0" i="0" u="none" strike="noStrike" dirty="0">
                <a:solidFill>
                  <a:srgbClr val="000000"/>
                </a:solidFill>
                <a:effectLst/>
                <a:latin typeface="Roboto" panose="02000000000000000000" pitchFamily="2" charset="0"/>
              </a:rPr>
              <a:t>≠ </a:t>
            </a:r>
            <a:r>
              <a:rPr lang="en-US" sz="2600" dirty="0" smtClean="0">
                <a:solidFill>
                  <a:srgbClr val="000000"/>
                </a:solidFill>
                <a:latin typeface="Roboto" panose="02000000000000000000" pitchFamily="2" charset="0"/>
              </a:rPr>
              <a:t>Best Deal</a:t>
            </a:r>
            <a:br>
              <a:rPr lang="en-US" sz="2600" dirty="0" smtClean="0">
                <a:solidFill>
                  <a:srgbClr val="000000"/>
                </a:solidFill>
                <a:latin typeface="Roboto" panose="02000000000000000000" pitchFamily="2" charset="0"/>
              </a:rPr>
            </a:br>
            <a:r>
              <a:rPr lang="en-US" sz="2600" dirty="0" smtClean="0">
                <a:solidFill>
                  <a:srgbClr val="000000"/>
                </a:solidFill>
                <a:latin typeface="Roboto" panose="02000000000000000000" pitchFamily="2" charset="0"/>
              </a:rPr>
              <a:t/>
            </a:r>
            <a:br>
              <a:rPr lang="en-US" sz="2600" dirty="0" smtClean="0">
                <a:solidFill>
                  <a:srgbClr val="000000"/>
                </a:solidFill>
                <a:latin typeface="Roboto" panose="02000000000000000000" pitchFamily="2" charset="0"/>
              </a:rPr>
            </a:br>
            <a:r>
              <a:rPr lang="en" sz="2600" dirty="0" smtClean="0">
                <a:solidFill>
                  <a:srgbClr val="000000"/>
                </a:solidFill>
                <a:latin typeface="Roboto"/>
                <a:ea typeface="Roboto"/>
                <a:cs typeface="Roboto"/>
                <a:sym typeface="Roboto"/>
              </a:rPr>
              <a:t>Real-Time </a:t>
            </a:r>
            <a:r>
              <a:rPr lang="en" sz="2600" dirty="0">
                <a:solidFill>
                  <a:srgbClr val="000000"/>
                </a:solidFill>
                <a:latin typeface="Roboto"/>
                <a:ea typeface="Roboto"/>
                <a:cs typeface="Roboto"/>
                <a:sym typeface="Roboto"/>
              </a:rPr>
              <a:t>Price Comparison:</a:t>
            </a:r>
            <a:br>
              <a:rPr lang="en" sz="2600" dirty="0">
                <a:solidFill>
                  <a:srgbClr val="000000"/>
                </a:solidFill>
                <a:latin typeface="Roboto"/>
                <a:ea typeface="Roboto"/>
                <a:cs typeface="Roboto"/>
                <a:sym typeface="Roboto"/>
              </a:rPr>
            </a:br>
            <a:r>
              <a:rPr lang="en" sz="2600" b="1" dirty="0">
                <a:solidFill>
                  <a:srgbClr val="0000FF"/>
                </a:solidFill>
                <a:latin typeface="Roboto"/>
                <a:ea typeface="Roboto"/>
                <a:cs typeface="Roboto"/>
                <a:sym typeface="Roboto"/>
              </a:rPr>
              <a:t>At Cost Metals Price: $</a:t>
            </a:r>
            <a:r>
              <a:rPr lang="en" sz="2600" b="1" dirty="0" smtClean="0">
                <a:solidFill>
                  <a:srgbClr val="0000FF"/>
                </a:solidFill>
                <a:latin typeface="Roboto"/>
                <a:ea typeface="Roboto"/>
                <a:cs typeface="Roboto"/>
                <a:sym typeface="Roboto"/>
              </a:rPr>
              <a:t>35.46</a:t>
            </a:r>
            <a:r>
              <a:rPr lang="en" sz="2600" b="1" dirty="0">
                <a:solidFill>
                  <a:srgbClr val="0000FF"/>
                </a:solidFill>
                <a:latin typeface="Roboto"/>
                <a:ea typeface="Roboto"/>
                <a:cs typeface="Roboto"/>
                <a:sym typeface="Roboto"/>
              </a:rPr>
              <a:t/>
            </a:r>
            <a:br>
              <a:rPr lang="en" sz="2600" b="1" dirty="0">
                <a:solidFill>
                  <a:srgbClr val="0000FF"/>
                </a:solidFill>
                <a:latin typeface="Roboto"/>
                <a:ea typeface="Roboto"/>
                <a:cs typeface="Roboto"/>
                <a:sym typeface="Roboto"/>
              </a:rPr>
            </a:br>
            <a:r>
              <a:rPr lang="en" sz="2600" b="1" dirty="0" smtClean="0">
                <a:solidFill>
                  <a:srgbClr val="666666"/>
                </a:solidFill>
                <a:latin typeface="Roboto"/>
                <a:ea typeface="Roboto"/>
                <a:cs typeface="Roboto"/>
                <a:sym typeface="Roboto"/>
              </a:rPr>
              <a:t>Largest Competitor: </a:t>
            </a:r>
            <a:r>
              <a:rPr lang="en" sz="2600" b="1" dirty="0">
                <a:solidFill>
                  <a:srgbClr val="666666"/>
                </a:solidFill>
                <a:latin typeface="Roboto"/>
                <a:ea typeface="Roboto"/>
                <a:cs typeface="Roboto"/>
                <a:sym typeface="Roboto"/>
              </a:rPr>
              <a:t>$38.69</a:t>
            </a:r>
            <a:r>
              <a:rPr lang="en" sz="2600" b="1" dirty="0" smtClean="0">
                <a:solidFill>
                  <a:srgbClr val="666666"/>
                </a:solidFill>
                <a:latin typeface="Roboto"/>
                <a:ea typeface="Roboto"/>
                <a:cs typeface="Roboto"/>
                <a:sym typeface="Roboto"/>
              </a:rPr>
              <a:t>–$37.75</a:t>
            </a:r>
            <a:endParaRPr sz="2600" b="1" dirty="0">
              <a:solidFill>
                <a:srgbClr val="666666"/>
              </a:solidFill>
              <a:latin typeface="Roboto"/>
              <a:ea typeface="Roboto"/>
              <a:cs typeface="Roboto"/>
              <a:sym typeface="Roboto"/>
            </a:endParaRPr>
          </a:p>
          <a:p>
            <a:pPr marL="0" lvl="0" indent="0" algn="l" rtl="0">
              <a:lnSpc>
                <a:spcPct val="100000"/>
              </a:lnSpc>
              <a:spcBef>
                <a:spcPts val="1200"/>
              </a:spcBef>
              <a:spcAft>
                <a:spcPts val="1200"/>
              </a:spcAft>
              <a:buSzPts val="523"/>
              <a:buNone/>
            </a:pPr>
            <a:r>
              <a:rPr lang="en-US" sz="2600" dirty="0" smtClean="0">
                <a:solidFill>
                  <a:srgbClr val="000000"/>
                </a:solidFill>
                <a:latin typeface="Roboto"/>
                <a:ea typeface="Roboto"/>
                <a:cs typeface="Roboto"/>
                <a:sym typeface="Roboto"/>
              </a:rPr>
              <a:t>T</a:t>
            </a:r>
            <a:r>
              <a:rPr lang="en" sz="2600" dirty="0" smtClean="0">
                <a:solidFill>
                  <a:srgbClr val="000000"/>
                </a:solidFill>
                <a:latin typeface="Roboto"/>
                <a:ea typeface="Roboto"/>
                <a:cs typeface="Roboto"/>
                <a:sym typeface="Roboto"/>
              </a:rPr>
              <a:t>ypically </a:t>
            </a:r>
            <a:r>
              <a:rPr lang="en" sz="2600" dirty="0" smtClean="0">
                <a:solidFill>
                  <a:srgbClr val="000000"/>
                </a:solidFill>
                <a:latin typeface="Roboto"/>
                <a:ea typeface="Roboto"/>
                <a:cs typeface="Roboto"/>
                <a:sym typeface="Roboto"/>
              </a:rPr>
              <a:t>6.8 - 23</a:t>
            </a:r>
            <a:r>
              <a:rPr lang="en" sz="2600" dirty="0" smtClean="0">
                <a:solidFill>
                  <a:srgbClr val="000000"/>
                </a:solidFill>
                <a:latin typeface="Roboto"/>
                <a:ea typeface="Roboto"/>
                <a:cs typeface="Roboto"/>
                <a:sym typeface="Roboto"/>
              </a:rPr>
              <a:t>% Savings</a:t>
            </a:r>
            <a:endParaRPr sz="2600" dirty="0">
              <a:solidFill>
                <a:srgbClr val="000000"/>
              </a:solidFill>
              <a:latin typeface="Roboto"/>
              <a:ea typeface="Roboto"/>
              <a:cs typeface="Roboto"/>
              <a:sym typeface="Roboto"/>
            </a:endParaRPr>
          </a:p>
        </p:txBody>
      </p:sp>
      <p:sp>
        <p:nvSpPr>
          <p:cNvPr id="100" name="Google Shape;100;p17"/>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AT COST</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VS. DEALER DIRECT</a:t>
            </a:r>
            <a:endParaRPr sz="3000" b="1" dirty="0">
              <a:solidFill>
                <a:srgbClr val="783F04"/>
              </a:solidFill>
              <a:latin typeface="Roboto"/>
              <a:ea typeface="Roboto"/>
              <a:cs typeface="Roboto"/>
              <a:sym typeface="Roboto"/>
            </a:endParaRPr>
          </a:p>
        </p:txBody>
      </p:sp>
      <p:pic>
        <p:nvPicPr>
          <p:cNvPr id="101" name="Google Shape;101;p17"/>
          <p:cNvPicPr preferRelativeResize="0"/>
          <p:nvPr/>
        </p:nvPicPr>
        <p:blipFill>
          <a:blip r:embed="rId3">
            <a:alphaModFix/>
          </a:blip>
          <a:stretch>
            <a:fillRect/>
          </a:stretch>
        </p:blipFill>
        <p:spPr>
          <a:xfrm>
            <a:off x="1222250" y="1599225"/>
            <a:ext cx="177253" cy="329184"/>
          </a:xfrm>
          <a:prstGeom prst="rect">
            <a:avLst/>
          </a:prstGeom>
          <a:noFill/>
          <a:ln>
            <a:noFill/>
          </a:ln>
        </p:spPr>
      </p:pic>
      <p:pic>
        <p:nvPicPr>
          <p:cNvPr id="102" name="Google Shape;102;p17"/>
          <p:cNvPicPr preferRelativeResize="0"/>
          <p:nvPr/>
        </p:nvPicPr>
        <p:blipFill>
          <a:blip r:embed="rId3">
            <a:alphaModFix/>
          </a:blip>
          <a:stretch>
            <a:fillRect/>
          </a:stretch>
        </p:blipFill>
        <p:spPr>
          <a:xfrm>
            <a:off x="1222250" y="2500925"/>
            <a:ext cx="177253" cy="329184"/>
          </a:xfrm>
          <a:prstGeom prst="rect">
            <a:avLst/>
          </a:prstGeom>
          <a:noFill/>
          <a:ln>
            <a:noFill/>
          </a:ln>
        </p:spPr>
      </p:pic>
      <p:pic>
        <p:nvPicPr>
          <p:cNvPr id="103" name="Google Shape;103;p17"/>
          <p:cNvPicPr preferRelativeResize="0"/>
          <p:nvPr/>
        </p:nvPicPr>
        <p:blipFill>
          <a:blip r:embed="rId3">
            <a:alphaModFix/>
          </a:blip>
          <a:stretch>
            <a:fillRect/>
          </a:stretch>
        </p:blipFill>
        <p:spPr>
          <a:xfrm>
            <a:off x="1222250" y="3770922"/>
            <a:ext cx="177253" cy="329184"/>
          </a:xfrm>
          <a:prstGeom prst="rect">
            <a:avLst/>
          </a:prstGeom>
          <a:noFill/>
          <a:ln>
            <a:noFill/>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6950BFC3-D8DA-4A85-94F7-54DA5524770B}">
      <p188:commentRel xmlns:p188="http://schemas.microsoft.com/office/powerpoint/2018/8/main" xmlns="" r:id="rId4"/>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1420075" y="139785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800" b="1" dirty="0">
                <a:solidFill>
                  <a:srgbClr val="783F04"/>
                </a:solidFill>
                <a:latin typeface="Roboto"/>
                <a:ea typeface="Roboto"/>
                <a:cs typeface="Roboto"/>
                <a:sym typeface="Roboto"/>
              </a:rPr>
              <a:t>If this makes sense to YOU, let’s talk about the </a:t>
            </a:r>
            <a:br>
              <a:rPr lang="en" sz="3800" b="1" dirty="0">
                <a:solidFill>
                  <a:srgbClr val="783F04"/>
                </a:solidFill>
                <a:latin typeface="Roboto"/>
                <a:ea typeface="Roboto"/>
                <a:cs typeface="Roboto"/>
                <a:sym typeface="Roboto"/>
              </a:rPr>
            </a:br>
            <a:r>
              <a:rPr lang="en" sz="3800" b="1" dirty="0" smtClean="0">
                <a:solidFill>
                  <a:srgbClr val="783F04"/>
                </a:solidFill>
                <a:latin typeface="Roboto"/>
                <a:ea typeface="Roboto"/>
                <a:cs typeface="Roboto"/>
                <a:sym typeface="Roboto"/>
              </a:rPr>
              <a:t>Rewards </a:t>
            </a:r>
            <a:r>
              <a:rPr lang="en" sz="3800" b="1" dirty="0">
                <a:solidFill>
                  <a:srgbClr val="783F04"/>
                </a:solidFill>
                <a:latin typeface="Roboto"/>
                <a:ea typeface="Roboto"/>
                <a:cs typeface="Roboto"/>
                <a:sym typeface="Roboto"/>
              </a:rPr>
              <a:t>plan!</a:t>
            </a:r>
            <a:endParaRPr sz="3800" b="1" dirty="0">
              <a:solidFill>
                <a:srgbClr val="783F04"/>
              </a:solidFill>
              <a:latin typeface="Roboto"/>
              <a:ea typeface="Roboto"/>
              <a:cs typeface="Roboto"/>
              <a:sym typeface="Roboto"/>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0"/>
          <p:cNvSpPr txBox="1">
            <a:spLocks noGrp="1"/>
          </p:cNvSpPr>
          <p:nvPr>
            <p:ph type="body" idx="1"/>
          </p:nvPr>
        </p:nvSpPr>
        <p:spPr>
          <a:xfrm>
            <a:off x="1330950" y="1414475"/>
            <a:ext cx="6353100" cy="2449500"/>
          </a:xfrm>
          <a:prstGeom prst="rect">
            <a:avLst/>
          </a:prstGeom>
        </p:spPr>
        <p:txBody>
          <a:bodyPr spcFirstLastPara="1" wrap="square" lIns="91425" tIns="91425" rIns="91425" bIns="91425" anchor="t" anchorCtr="0">
            <a:noAutofit/>
          </a:bodyPr>
          <a:lstStyle/>
          <a:p>
            <a:pPr marL="228600" lvl="0" indent="-228600" algn="l" rtl="0">
              <a:lnSpc>
                <a:spcPct val="70000"/>
              </a:lnSpc>
              <a:spcBef>
                <a:spcPts val="0"/>
              </a:spcBef>
              <a:spcAft>
                <a:spcPts val="0"/>
              </a:spcAft>
              <a:buNone/>
            </a:pPr>
            <a:r>
              <a:rPr lang="en" sz="2500" b="1" dirty="0" smtClean="0">
                <a:solidFill>
                  <a:schemeClr val="dk1"/>
                </a:solidFill>
                <a:latin typeface="Roboto"/>
                <a:ea typeface="Roboto"/>
                <a:cs typeface="Roboto"/>
                <a:sym typeface="Roboto"/>
              </a:rPr>
              <a:t>$299 </a:t>
            </a:r>
            <a:r>
              <a:rPr lang="en" sz="2500" b="1" dirty="0">
                <a:solidFill>
                  <a:schemeClr val="dk1"/>
                </a:solidFill>
                <a:latin typeface="Roboto"/>
                <a:ea typeface="Roboto"/>
                <a:cs typeface="Roboto"/>
                <a:sym typeface="Roboto"/>
              </a:rPr>
              <a:t>Metals Plus Membership *</a:t>
            </a:r>
            <a:endParaRPr sz="2500" b="1" dirty="0">
              <a:solidFill>
                <a:schemeClr val="dk1"/>
              </a:solidFill>
              <a:latin typeface="Roboto"/>
              <a:ea typeface="Roboto"/>
              <a:cs typeface="Roboto"/>
              <a:sym typeface="Roboto"/>
            </a:endParaRPr>
          </a:p>
          <a:p>
            <a:pPr marL="552450">
              <a:lnSpc>
                <a:spcPct val="80000"/>
              </a:lnSpc>
              <a:spcBef>
                <a:spcPts val="1200"/>
              </a:spcBef>
              <a:buClr>
                <a:schemeClr val="dk1"/>
              </a:buClr>
              <a:buSzPts val="2100"/>
            </a:pPr>
            <a:r>
              <a:rPr lang="en" sz="2100" dirty="0" smtClean="0">
                <a:solidFill>
                  <a:schemeClr val="dk1"/>
                </a:solidFill>
                <a:latin typeface="Roboto"/>
                <a:ea typeface="Roboto"/>
                <a:cs typeface="Roboto"/>
                <a:sym typeface="Roboto"/>
              </a:rPr>
              <a:t>24 </a:t>
            </a:r>
            <a:r>
              <a:rPr lang="en" sz="2100" dirty="0">
                <a:solidFill>
                  <a:schemeClr val="dk1"/>
                </a:solidFill>
                <a:latin typeface="Roboto"/>
                <a:ea typeface="Roboto"/>
                <a:cs typeface="Roboto"/>
                <a:sym typeface="Roboto"/>
              </a:rPr>
              <a:t>Months of </a:t>
            </a:r>
            <a:r>
              <a:rPr lang="en" sz="2100" dirty="0" smtClean="0">
                <a:solidFill>
                  <a:schemeClr val="dk1"/>
                </a:solidFill>
                <a:latin typeface="Roboto"/>
                <a:ea typeface="Roboto"/>
                <a:cs typeface="Roboto"/>
                <a:sym typeface="Roboto"/>
              </a:rPr>
              <a:t>UNLIMITED purchases</a:t>
            </a:r>
            <a:endParaRPr lang="en" sz="2100" dirty="0">
              <a:solidFill>
                <a:schemeClr val="dk1"/>
              </a:solidFill>
              <a:latin typeface="Roboto"/>
              <a:ea typeface="Roboto"/>
              <a:cs typeface="Roboto"/>
              <a:sym typeface="Roboto"/>
            </a:endParaRPr>
          </a:p>
          <a:p>
            <a:pPr marL="552450">
              <a:lnSpc>
                <a:spcPct val="80000"/>
              </a:lnSpc>
              <a:spcBef>
                <a:spcPts val="1200"/>
              </a:spcBef>
              <a:buClr>
                <a:schemeClr val="dk1"/>
              </a:buClr>
              <a:buSzPts val="2100"/>
              <a:buNone/>
            </a:pPr>
            <a:r>
              <a:rPr lang="en" sz="2500" dirty="0">
                <a:solidFill>
                  <a:schemeClr val="dk1"/>
                </a:solidFill>
                <a:latin typeface="Roboto"/>
                <a:ea typeface="Roboto"/>
                <a:cs typeface="Roboto"/>
                <a:sym typeface="Roboto"/>
              </a:rPr>
              <a:t/>
            </a:r>
            <a:br>
              <a:rPr lang="en" sz="2500" dirty="0">
                <a:solidFill>
                  <a:schemeClr val="dk1"/>
                </a:solidFill>
                <a:latin typeface="Roboto"/>
                <a:ea typeface="Roboto"/>
                <a:cs typeface="Roboto"/>
                <a:sym typeface="Roboto"/>
              </a:rPr>
            </a:br>
            <a:endParaRPr sz="1500" dirty="0">
              <a:solidFill>
                <a:schemeClr val="dk1"/>
              </a:solidFill>
              <a:latin typeface="Roboto"/>
              <a:ea typeface="Roboto"/>
              <a:cs typeface="Roboto"/>
              <a:sym typeface="Roboto"/>
            </a:endParaRPr>
          </a:p>
          <a:p>
            <a:pPr marL="0" lvl="0" indent="0" algn="l" rtl="0">
              <a:lnSpc>
                <a:spcPct val="70000"/>
              </a:lnSpc>
              <a:spcBef>
                <a:spcPts val="1200"/>
              </a:spcBef>
              <a:spcAft>
                <a:spcPts val="0"/>
              </a:spcAft>
              <a:buNone/>
            </a:pPr>
            <a:r>
              <a:rPr lang="en" sz="2500" b="1" dirty="0">
                <a:solidFill>
                  <a:schemeClr val="dk1"/>
                </a:solidFill>
                <a:latin typeface="Roboto"/>
                <a:ea typeface="Roboto"/>
                <a:cs typeface="Roboto"/>
                <a:sym typeface="Roboto"/>
              </a:rPr>
              <a:t>$</a:t>
            </a:r>
            <a:r>
              <a:rPr lang="en" sz="2500" b="1" dirty="0" smtClean="0">
                <a:solidFill>
                  <a:schemeClr val="dk1"/>
                </a:solidFill>
                <a:latin typeface="Roboto"/>
                <a:ea typeface="Roboto"/>
                <a:cs typeface="Roboto"/>
                <a:sym typeface="Roboto"/>
              </a:rPr>
              <a:t>179 </a:t>
            </a:r>
            <a:r>
              <a:rPr lang="en" sz="2500" b="1" dirty="0">
                <a:solidFill>
                  <a:schemeClr val="dk1"/>
                </a:solidFill>
                <a:latin typeface="Roboto"/>
                <a:ea typeface="Roboto"/>
                <a:cs typeface="Roboto"/>
                <a:sym typeface="Roboto"/>
              </a:rPr>
              <a:t>Metals Membership *</a:t>
            </a:r>
            <a:endParaRPr sz="2500" b="1" dirty="0">
              <a:solidFill>
                <a:schemeClr val="dk1"/>
              </a:solidFill>
              <a:latin typeface="Roboto"/>
              <a:ea typeface="Roboto"/>
              <a:cs typeface="Roboto"/>
              <a:sym typeface="Roboto"/>
            </a:endParaRPr>
          </a:p>
          <a:p>
            <a:pPr marL="552450">
              <a:lnSpc>
                <a:spcPct val="70000"/>
              </a:lnSpc>
              <a:spcBef>
                <a:spcPts val="1200"/>
              </a:spcBef>
              <a:spcAft>
                <a:spcPts val="1200"/>
              </a:spcAft>
              <a:buClr>
                <a:schemeClr val="dk1"/>
              </a:buClr>
              <a:buSzPts val="2100"/>
            </a:pPr>
            <a:r>
              <a:rPr lang="en" sz="2100" dirty="0">
                <a:solidFill>
                  <a:schemeClr val="dk1"/>
                </a:solidFill>
                <a:latin typeface="Roboto"/>
                <a:ea typeface="Roboto"/>
                <a:cs typeface="Roboto"/>
                <a:sym typeface="Roboto"/>
              </a:rPr>
              <a:t>1 year of UNLIMITED </a:t>
            </a:r>
            <a:r>
              <a:rPr lang="en" sz="2100" dirty="0" smtClean="0">
                <a:solidFill>
                  <a:schemeClr val="dk1"/>
                </a:solidFill>
                <a:latin typeface="Roboto"/>
                <a:ea typeface="Roboto"/>
                <a:cs typeface="Roboto"/>
                <a:sym typeface="Roboto"/>
              </a:rPr>
              <a:t>purchases</a:t>
            </a:r>
            <a:endParaRPr sz="2100" dirty="0">
              <a:solidFill>
                <a:schemeClr val="dk1"/>
              </a:solidFill>
              <a:latin typeface="Roboto"/>
              <a:ea typeface="Roboto"/>
              <a:cs typeface="Roboto"/>
              <a:sym typeface="Roboto"/>
            </a:endParaRPr>
          </a:p>
        </p:txBody>
      </p:sp>
      <p:sp>
        <p:nvSpPr>
          <p:cNvPr id="130" name="Google Shape;130;p20"/>
          <p:cNvSpPr txBox="1">
            <a:spLocks noGrp="1"/>
          </p:cNvSpPr>
          <p:nvPr>
            <p:ph type="title"/>
          </p:nvPr>
        </p:nvSpPr>
        <p:spPr>
          <a:xfrm>
            <a:off x="2225450" y="164300"/>
            <a:ext cx="6430500" cy="12501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r" rtl="0">
              <a:lnSpc>
                <a:spcPct val="70000"/>
              </a:lnSpc>
              <a:spcBef>
                <a:spcPts val="0"/>
              </a:spcBef>
              <a:spcAft>
                <a:spcPts val="0"/>
              </a:spcAft>
              <a:buNone/>
            </a:pPr>
            <a:r>
              <a:rPr lang="en" sz="5000" b="1" dirty="0">
                <a:solidFill>
                  <a:srgbClr val="783F04"/>
                </a:solidFill>
                <a:latin typeface="Roboto"/>
                <a:ea typeface="Roboto"/>
                <a:cs typeface="Roboto"/>
                <a:sym typeface="Roboto"/>
              </a:rPr>
              <a:t>STELLAR</a:t>
            </a:r>
            <a:endParaRPr sz="5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r>
              <a:rPr lang="en" sz="3000" b="1" dirty="0">
                <a:solidFill>
                  <a:srgbClr val="783F04"/>
                </a:solidFill>
                <a:latin typeface="Roboto"/>
                <a:ea typeface="Roboto"/>
                <a:cs typeface="Roboto"/>
                <a:sym typeface="Roboto"/>
              </a:rPr>
              <a:t>MEMBERSHIP OPTIONS</a:t>
            </a:r>
            <a:endParaRPr sz="3000" b="1" dirty="0">
              <a:solidFill>
                <a:srgbClr val="783F04"/>
              </a:solidFill>
              <a:latin typeface="Roboto"/>
              <a:ea typeface="Roboto"/>
              <a:cs typeface="Roboto"/>
              <a:sym typeface="Roboto"/>
            </a:endParaRPr>
          </a:p>
          <a:p>
            <a:pPr marL="0" lvl="0" indent="0" algn="r" rtl="0">
              <a:lnSpc>
                <a:spcPct val="70000"/>
              </a:lnSpc>
              <a:spcBef>
                <a:spcPts val="0"/>
              </a:spcBef>
              <a:spcAft>
                <a:spcPts val="0"/>
              </a:spcAft>
              <a:buNone/>
            </a:pPr>
            <a:endParaRPr sz="3000" b="1" dirty="0">
              <a:solidFill>
                <a:srgbClr val="783F04"/>
              </a:solidFill>
              <a:latin typeface="Roboto"/>
              <a:ea typeface="Roboto"/>
              <a:cs typeface="Roboto"/>
              <a:sym typeface="Roboto"/>
            </a:endParaRPr>
          </a:p>
        </p:txBody>
      </p:sp>
      <p:sp>
        <p:nvSpPr>
          <p:cNvPr id="131" name="Google Shape;131;p20"/>
          <p:cNvSpPr txBox="1"/>
          <p:nvPr/>
        </p:nvSpPr>
        <p:spPr>
          <a:xfrm>
            <a:off x="152400" y="4572000"/>
            <a:ext cx="9098400" cy="447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1200"/>
              </a:spcAft>
              <a:buClr>
                <a:schemeClr val="dk1"/>
              </a:buClr>
              <a:buSzPts val="1100"/>
              <a:buFont typeface="Arial"/>
              <a:buNone/>
            </a:pPr>
            <a:r>
              <a:rPr lang="en" sz="1900" b="1" i="1" dirty="0">
                <a:solidFill>
                  <a:srgbClr val="B45F06"/>
                </a:solidFill>
                <a:latin typeface="Roboto"/>
                <a:ea typeface="Roboto"/>
                <a:cs typeface="Roboto"/>
                <a:sym typeface="Roboto"/>
              </a:rPr>
              <a:t>Unlock exclusive access. Build your legacy.</a:t>
            </a:r>
            <a:endParaRPr sz="1900" b="1" dirty="0">
              <a:solidFill>
                <a:srgbClr val="B45F06"/>
              </a:solidFill>
              <a:latin typeface="Roboto"/>
              <a:ea typeface="Roboto"/>
              <a:cs typeface="Roboto"/>
              <a:sym typeface="Roboto"/>
            </a:endParaRPr>
          </a:p>
        </p:txBody>
      </p:sp>
      <p:sp>
        <p:nvSpPr>
          <p:cNvPr id="132" name="Google Shape;132;p20"/>
          <p:cNvSpPr txBox="1"/>
          <p:nvPr/>
        </p:nvSpPr>
        <p:spPr>
          <a:xfrm>
            <a:off x="1442900" y="3949069"/>
            <a:ext cx="7654800" cy="425700"/>
          </a:xfrm>
          <a:prstGeom prst="rect">
            <a:avLst/>
          </a:prstGeom>
          <a:noFill/>
          <a:ln>
            <a:noFill/>
          </a:ln>
        </p:spPr>
        <p:txBody>
          <a:bodyPr spcFirstLastPara="1" wrap="square" lIns="91425" tIns="91425" rIns="91425" bIns="91425" anchor="t" anchorCtr="0">
            <a:noAutofit/>
          </a:bodyPr>
          <a:lstStyle/>
          <a:p>
            <a:pPr marL="0" lvl="0" indent="0" algn="l" rtl="0">
              <a:lnSpc>
                <a:spcPct val="70000"/>
              </a:lnSpc>
              <a:spcBef>
                <a:spcPts val="0"/>
              </a:spcBef>
              <a:spcAft>
                <a:spcPts val="1200"/>
              </a:spcAft>
              <a:buClr>
                <a:schemeClr val="dk1"/>
              </a:buClr>
              <a:buSzPts val="1100"/>
              <a:buFont typeface="Arial"/>
              <a:buNone/>
            </a:pPr>
            <a:r>
              <a:rPr lang="en" sz="1500" i="1" dirty="0">
                <a:solidFill>
                  <a:schemeClr val="dk1"/>
                </a:solidFill>
                <a:latin typeface="Roboto"/>
                <a:ea typeface="Roboto"/>
                <a:cs typeface="Roboto"/>
                <a:sym typeface="Roboto"/>
              </a:rPr>
              <a:t>* Both Membership offer access to rare, specialty collectibles</a:t>
            </a:r>
            <a:endParaRPr sz="1500" i="1" dirty="0">
              <a:solidFill>
                <a:schemeClr val="dk2"/>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24931</TotalTime>
  <Words>1614</Words>
  <Application>Microsoft Office PowerPoint</Application>
  <PresentationFormat>On-screen Show (16:9)</PresentationFormat>
  <Paragraphs>171</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Roboto</vt:lpstr>
      <vt:lpstr>Roboto Black</vt:lpstr>
      <vt:lpstr>Roboto Medium</vt:lpstr>
      <vt:lpstr>Simple Light</vt:lpstr>
      <vt:lpstr>Slide 1</vt:lpstr>
      <vt:lpstr>Let’s Talk!</vt:lpstr>
      <vt:lpstr>Why Metals? </vt:lpstr>
      <vt:lpstr>Why ACM? </vt:lpstr>
      <vt:lpstr>Why be an Affiliate?</vt:lpstr>
      <vt:lpstr>PRODUCTS AT COST METALS</vt:lpstr>
      <vt:lpstr>AT COST VS. DEALER DIRECT</vt:lpstr>
      <vt:lpstr>If this makes sense to YOU, let’s talk about the  Rewards plan!</vt:lpstr>
      <vt:lpstr>STELLAR MEMBERSHIP OPTIONS </vt:lpstr>
      <vt:lpstr>POINTS BREAKDOWN </vt:lpstr>
      <vt:lpstr>Slide 11</vt:lpstr>
      <vt:lpstr>SPECIALTY OFFERINGS </vt:lpstr>
      <vt:lpstr>PRODUCT POINTS AND OPPORTUNITIES </vt:lpstr>
      <vt:lpstr>BINARY TEAM CYCLES </vt:lpstr>
      <vt:lpstr>FAST START INCENTIVE </vt:lpstr>
      <vt:lpstr>RANKS &amp; LEADERSHIP </vt:lpstr>
      <vt:lpstr>RANKS &amp; LEADERSHIP </vt:lpstr>
      <vt:lpstr>RANKS &amp; LEADERSHIP </vt:lpstr>
      <vt:lpstr>RANKS &amp; LEADERSHIP </vt:lpstr>
      <vt:lpstr>Slide 20</vt:lpstr>
      <vt:lpstr>AFFILIATE ADDITIONAL INFORMATION </vt:lpstr>
      <vt:lpstr>INCOME/INVESTMENT DISCLOSURE </vt:lpstr>
      <vt:lpstr>IT’S YOUR TIME TO SHINE </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justindavis214@gmail.com</cp:lastModifiedBy>
  <cp:revision>365</cp:revision>
  <dcterms:modified xsi:type="dcterms:W3CDTF">2025-03-07T22:54:15Z</dcterms:modified>
</cp:coreProperties>
</file>